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80"/>
  </p:notesMasterIdLst>
  <p:sldIdLst>
    <p:sldId id="256" r:id="rId3"/>
    <p:sldId id="392" r:id="rId4"/>
    <p:sldId id="763" r:id="rId5"/>
    <p:sldId id="505" r:id="rId6"/>
    <p:sldId id="506" r:id="rId7"/>
    <p:sldId id="558" r:id="rId8"/>
    <p:sldId id="557" r:id="rId9"/>
    <p:sldId id="612" r:id="rId10"/>
    <p:sldId id="764" r:id="rId11"/>
    <p:sldId id="604" r:id="rId12"/>
    <p:sldId id="560" r:id="rId13"/>
    <p:sldId id="561" r:id="rId14"/>
    <p:sldId id="562" r:id="rId15"/>
    <p:sldId id="508" r:id="rId16"/>
    <p:sldId id="576" r:id="rId17"/>
    <p:sldId id="509" r:id="rId18"/>
    <p:sldId id="630" r:id="rId19"/>
    <p:sldId id="642" r:id="rId20"/>
    <p:sldId id="636" r:id="rId21"/>
    <p:sldId id="608" r:id="rId22"/>
    <p:sldId id="609" r:id="rId23"/>
    <p:sldId id="631" r:id="rId24"/>
    <p:sldId id="632" r:id="rId25"/>
    <p:sldId id="675" r:id="rId26"/>
    <p:sldId id="672" r:id="rId27"/>
    <p:sldId id="673" r:id="rId28"/>
    <p:sldId id="633" r:id="rId29"/>
    <p:sldId id="674" r:id="rId30"/>
    <p:sldId id="676" r:id="rId31"/>
    <p:sldId id="634" r:id="rId32"/>
    <p:sldId id="635" r:id="rId33"/>
    <p:sldId id="610" r:id="rId34"/>
    <p:sldId id="607" r:id="rId35"/>
    <p:sldId id="511" r:id="rId36"/>
    <p:sldId id="563" r:id="rId37"/>
    <p:sldId id="565" r:id="rId38"/>
    <p:sldId id="564" r:id="rId39"/>
    <p:sldId id="512" r:id="rId40"/>
    <p:sldId id="637" r:id="rId41"/>
    <p:sldId id="513" r:id="rId42"/>
    <p:sldId id="677" r:id="rId43"/>
    <p:sldId id="638" r:id="rId44"/>
    <p:sldId id="499" r:id="rId45"/>
    <p:sldId id="566" r:id="rId46"/>
    <p:sldId id="639" r:id="rId47"/>
    <p:sldId id="640" r:id="rId48"/>
    <p:sldId id="641" r:id="rId49"/>
    <p:sldId id="643" r:id="rId50"/>
    <p:sldId id="644" r:id="rId51"/>
    <p:sldId id="645" r:id="rId52"/>
    <p:sldId id="646" r:id="rId53"/>
    <p:sldId id="648" r:id="rId54"/>
    <p:sldId id="647" r:id="rId55"/>
    <p:sldId id="649" r:id="rId56"/>
    <p:sldId id="650" r:id="rId57"/>
    <p:sldId id="653" r:id="rId58"/>
    <p:sldId id="571" r:id="rId59"/>
    <p:sldId id="655" r:id="rId60"/>
    <p:sldId id="656" r:id="rId61"/>
    <p:sldId id="657" r:id="rId62"/>
    <p:sldId id="658" r:id="rId63"/>
    <p:sldId id="663" r:id="rId64"/>
    <p:sldId id="664" r:id="rId65"/>
    <p:sldId id="659" r:id="rId66"/>
    <p:sldId id="665" r:id="rId67"/>
    <p:sldId id="660" r:id="rId68"/>
    <p:sldId id="661" r:id="rId69"/>
    <p:sldId id="666" r:id="rId70"/>
    <p:sldId id="670" r:id="rId71"/>
    <p:sldId id="671" r:id="rId72"/>
    <p:sldId id="662" r:id="rId73"/>
    <p:sldId id="667" r:id="rId74"/>
    <p:sldId id="668" r:id="rId75"/>
    <p:sldId id="669" r:id="rId76"/>
    <p:sldId id="654" r:id="rId77"/>
    <p:sldId id="500" r:id="rId78"/>
    <p:sldId id="501" r:id="rId79"/>
    <p:sldId id="578" r:id="rId80"/>
    <p:sldId id="502" r:id="rId81"/>
    <p:sldId id="579" r:id="rId82"/>
    <p:sldId id="580" r:id="rId83"/>
    <p:sldId id="581" r:id="rId84"/>
    <p:sldId id="679" r:id="rId85"/>
    <p:sldId id="681" r:id="rId86"/>
    <p:sldId id="682" r:id="rId87"/>
    <p:sldId id="683" r:id="rId88"/>
    <p:sldId id="684" r:id="rId89"/>
    <p:sldId id="687" r:id="rId90"/>
    <p:sldId id="685" r:id="rId91"/>
    <p:sldId id="688" r:id="rId92"/>
    <p:sldId id="709" r:id="rId93"/>
    <p:sldId id="689" r:id="rId94"/>
    <p:sldId id="686" r:id="rId95"/>
    <p:sldId id="691" r:id="rId96"/>
    <p:sldId id="680" r:id="rId97"/>
    <p:sldId id="693" r:id="rId98"/>
    <p:sldId id="692" r:id="rId99"/>
    <p:sldId id="694" r:id="rId100"/>
    <p:sldId id="696" r:id="rId101"/>
    <p:sldId id="697" r:id="rId102"/>
    <p:sldId id="698" r:id="rId103"/>
    <p:sldId id="700" r:id="rId104"/>
    <p:sldId id="699" r:id="rId105"/>
    <p:sldId id="701" r:id="rId106"/>
    <p:sldId id="702" r:id="rId107"/>
    <p:sldId id="703" r:id="rId108"/>
    <p:sldId id="704" r:id="rId109"/>
    <p:sldId id="591" r:id="rId110"/>
    <p:sldId id="710" r:id="rId111"/>
    <p:sldId id="711" r:id="rId112"/>
    <p:sldId id="712" r:id="rId113"/>
    <p:sldId id="715" r:id="rId114"/>
    <p:sldId id="716" r:id="rId115"/>
    <p:sldId id="717" r:id="rId116"/>
    <p:sldId id="714" r:id="rId117"/>
    <p:sldId id="713" r:id="rId118"/>
    <p:sldId id="718" r:id="rId119"/>
    <p:sldId id="719" r:id="rId120"/>
    <p:sldId id="705" r:id="rId121"/>
    <p:sldId id="720" r:id="rId122"/>
    <p:sldId id="706" r:id="rId123"/>
    <p:sldId id="721" r:id="rId124"/>
    <p:sldId id="722" r:id="rId125"/>
    <p:sldId id="723" r:id="rId126"/>
    <p:sldId id="724" r:id="rId127"/>
    <p:sldId id="707" r:id="rId128"/>
    <p:sldId id="765" r:id="rId129"/>
    <p:sldId id="766" r:id="rId130"/>
    <p:sldId id="767" r:id="rId131"/>
    <p:sldId id="725" r:id="rId132"/>
    <p:sldId id="768" r:id="rId133"/>
    <p:sldId id="769" r:id="rId134"/>
    <p:sldId id="770" r:id="rId135"/>
    <p:sldId id="771" r:id="rId136"/>
    <p:sldId id="726" r:id="rId137"/>
    <p:sldId id="772" r:id="rId138"/>
    <p:sldId id="773" r:id="rId139"/>
    <p:sldId id="774" r:id="rId140"/>
    <p:sldId id="728" r:id="rId141"/>
    <p:sldId id="775" r:id="rId142"/>
    <p:sldId id="730" r:id="rId143"/>
    <p:sldId id="598" r:id="rId144"/>
    <p:sldId id="727" r:id="rId145"/>
    <p:sldId id="731" r:id="rId146"/>
    <p:sldId id="732" r:id="rId147"/>
    <p:sldId id="733" r:id="rId148"/>
    <p:sldId id="734" r:id="rId149"/>
    <p:sldId id="735" r:id="rId150"/>
    <p:sldId id="736" r:id="rId151"/>
    <p:sldId id="737" r:id="rId152"/>
    <p:sldId id="738" r:id="rId153"/>
    <p:sldId id="599" r:id="rId154"/>
    <p:sldId id="739" r:id="rId155"/>
    <p:sldId id="600" r:id="rId156"/>
    <p:sldId id="740" r:id="rId157"/>
    <p:sldId id="741" r:id="rId158"/>
    <p:sldId id="742" r:id="rId159"/>
    <p:sldId id="743" r:id="rId160"/>
    <p:sldId id="745" r:id="rId161"/>
    <p:sldId id="746" r:id="rId162"/>
    <p:sldId id="747" r:id="rId163"/>
    <p:sldId id="748" r:id="rId164"/>
    <p:sldId id="749" r:id="rId165"/>
    <p:sldId id="750" r:id="rId166"/>
    <p:sldId id="751" r:id="rId167"/>
    <p:sldId id="744" r:id="rId168"/>
    <p:sldId id="752" r:id="rId169"/>
    <p:sldId id="753" r:id="rId170"/>
    <p:sldId id="758" r:id="rId171"/>
    <p:sldId id="754" r:id="rId172"/>
    <p:sldId id="755" r:id="rId173"/>
    <p:sldId id="756" r:id="rId174"/>
    <p:sldId id="759" r:id="rId175"/>
    <p:sldId id="760" r:id="rId176"/>
    <p:sldId id="757" r:id="rId177"/>
    <p:sldId id="761" r:id="rId178"/>
    <p:sldId id="762" r:id="rId1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392"/>
            <p14:sldId id="763"/>
            <p14:sldId id="505"/>
            <p14:sldId id="506"/>
            <p14:sldId id="558"/>
            <p14:sldId id="557"/>
            <p14:sldId id="612"/>
            <p14:sldId id="764"/>
            <p14:sldId id="604"/>
            <p14:sldId id="560"/>
            <p14:sldId id="561"/>
            <p14:sldId id="562"/>
            <p14:sldId id="508"/>
            <p14:sldId id="576"/>
            <p14:sldId id="509"/>
            <p14:sldId id="630"/>
            <p14:sldId id="642"/>
            <p14:sldId id="636"/>
            <p14:sldId id="608"/>
            <p14:sldId id="609"/>
            <p14:sldId id="631"/>
            <p14:sldId id="632"/>
            <p14:sldId id="675"/>
            <p14:sldId id="672"/>
            <p14:sldId id="673"/>
            <p14:sldId id="633"/>
            <p14:sldId id="674"/>
            <p14:sldId id="676"/>
            <p14:sldId id="634"/>
            <p14:sldId id="635"/>
            <p14:sldId id="610"/>
            <p14:sldId id="607"/>
            <p14:sldId id="511"/>
            <p14:sldId id="563"/>
            <p14:sldId id="565"/>
            <p14:sldId id="564"/>
            <p14:sldId id="512"/>
            <p14:sldId id="637"/>
            <p14:sldId id="513"/>
            <p14:sldId id="677"/>
            <p14:sldId id="638"/>
            <p14:sldId id="499"/>
            <p14:sldId id="566"/>
            <p14:sldId id="639"/>
            <p14:sldId id="640"/>
            <p14:sldId id="641"/>
            <p14:sldId id="643"/>
            <p14:sldId id="644"/>
            <p14:sldId id="645"/>
            <p14:sldId id="646"/>
            <p14:sldId id="648"/>
            <p14:sldId id="647"/>
            <p14:sldId id="649"/>
            <p14:sldId id="650"/>
            <p14:sldId id="653"/>
            <p14:sldId id="571"/>
            <p14:sldId id="655"/>
            <p14:sldId id="656"/>
            <p14:sldId id="657"/>
            <p14:sldId id="658"/>
            <p14:sldId id="663"/>
            <p14:sldId id="664"/>
            <p14:sldId id="659"/>
            <p14:sldId id="665"/>
            <p14:sldId id="660"/>
            <p14:sldId id="661"/>
            <p14:sldId id="666"/>
            <p14:sldId id="670"/>
            <p14:sldId id="671"/>
            <p14:sldId id="662"/>
            <p14:sldId id="667"/>
            <p14:sldId id="668"/>
            <p14:sldId id="669"/>
            <p14:sldId id="654"/>
            <p14:sldId id="500"/>
            <p14:sldId id="501"/>
            <p14:sldId id="578"/>
            <p14:sldId id="502"/>
            <p14:sldId id="579"/>
            <p14:sldId id="580"/>
            <p14:sldId id="581"/>
            <p14:sldId id="679"/>
            <p14:sldId id="681"/>
            <p14:sldId id="682"/>
            <p14:sldId id="683"/>
            <p14:sldId id="684"/>
            <p14:sldId id="687"/>
            <p14:sldId id="685"/>
            <p14:sldId id="688"/>
            <p14:sldId id="709"/>
            <p14:sldId id="689"/>
            <p14:sldId id="686"/>
            <p14:sldId id="691"/>
            <p14:sldId id="680"/>
            <p14:sldId id="693"/>
            <p14:sldId id="692"/>
            <p14:sldId id="694"/>
            <p14:sldId id="696"/>
            <p14:sldId id="697"/>
            <p14:sldId id="698"/>
            <p14:sldId id="700"/>
            <p14:sldId id="699"/>
            <p14:sldId id="701"/>
            <p14:sldId id="702"/>
            <p14:sldId id="703"/>
            <p14:sldId id="704"/>
            <p14:sldId id="591"/>
            <p14:sldId id="710"/>
            <p14:sldId id="711"/>
            <p14:sldId id="712"/>
            <p14:sldId id="715"/>
            <p14:sldId id="716"/>
            <p14:sldId id="717"/>
            <p14:sldId id="714"/>
            <p14:sldId id="713"/>
            <p14:sldId id="718"/>
            <p14:sldId id="719"/>
            <p14:sldId id="705"/>
            <p14:sldId id="720"/>
            <p14:sldId id="706"/>
            <p14:sldId id="721"/>
            <p14:sldId id="722"/>
            <p14:sldId id="723"/>
            <p14:sldId id="724"/>
            <p14:sldId id="707"/>
            <p14:sldId id="765"/>
            <p14:sldId id="766"/>
            <p14:sldId id="767"/>
            <p14:sldId id="725"/>
            <p14:sldId id="768"/>
            <p14:sldId id="769"/>
            <p14:sldId id="770"/>
            <p14:sldId id="771"/>
            <p14:sldId id="726"/>
            <p14:sldId id="772"/>
            <p14:sldId id="773"/>
            <p14:sldId id="774"/>
            <p14:sldId id="728"/>
            <p14:sldId id="775"/>
            <p14:sldId id="730"/>
            <p14:sldId id="598"/>
            <p14:sldId id="727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599"/>
            <p14:sldId id="739"/>
            <p14:sldId id="600"/>
            <p14:sldId id="740"/>
            <p14:sldId id="741"/>
            <p14:sldId id="742"/>
            <p14:sldId id="743"/>
            <p14:sldId id="745"/>
            <p14:sldId id="746"/>
            <p14:sldId id="747"/>
            <p14:sldId id="748"/>
            <p14:sldId id="749"/>
            <p14:sldId id="750"/>
            <p14:sldId id="751"/>
            <p14:sldId id="744"/>
            <p14:sldId id="752"/>
            <p14:sldId id="753"/>
            <p14:sldId id="758"/>
            <p14:sldId id="754"/>
            <p14:sldId id="755"/>
            <p14:sldId id="756"/>
            <p14:sldId id="759"/>
            <p14:sldId id="760"/>
            <p14:sldId id="757"/>
            <p14:sldId id="761"/>
            <p14:sldId id="762"/>
          </p14:sldIdLst>
        </p14:section>
        <p14:section name="设计、令人印象深刻、协作" id="{B9B51309-D148-4332-87C2-07BE32FBCA3B}">
          <p14:sldIdLst/>
        </p14:section>
        <p14:section name="了解更多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2B4A6"/>
    <a:srgbClr val="734F29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10" autoAdjust="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60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commentAuthors" Target="commentAuthor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presProps" Target="presProps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customXml" Target="../customXml/item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9-04T18:30:20.410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C13577B-6902-467D-A26C-08A0DD5E4E03}" type="datetimeFigureOut">
              <a:t>2020/3/6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F61EA0F-A667-4B49-8422-0062BC55E24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前面用简单模型实现了放大，现在看看真正的晶体管（图中</a:t>
            </a:r>
            <a:r>
              <a:rPr lang="en-US" altLang="zh-CN" dirty="0" smtClean="0"/>
              <a:t>T1</a:t>
            </a:r>
            <a:r>
              <a:rPr lang="en-US" altLang="zh-CN" baseline="0" dirty="0" smtClean="0"/>
              <a:t> NPN</a:t>
            </a:r>
            <a:r>
              <a:rPr lang="zh-CN" altLang="en-US" baseline="0" dirty="0" smtClean="0"/>
              <a:t>），还是刚才的电路结构，是否也能实现放大？</a:t>
            </a:r>
            <a:endParaRPr lang="en-US" altLang="zh-CN" baseline="0" dirty="0" smtClean="0"/>
          </a:p>
          <a:p>
            <a:r>
              <a:rPr lang="zh-CN" altLang="en-US" baseline="0" dirty="0" smtClean="0"/>
              <a:t>如果能放大，且结果一致，进一步说明我们前面用的简单模型，就是正确的吗。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54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事实证明，两者没有什么本质区别。</a:t>
            </a:r>
            <a:endParaRPr lang="en-US" altLang="zh-CN" dirty="0" smtClean="0"/>
          </a:p>
          <a:p>
            <a:r>
              <a:rPr lang="zh-CN" altLang="en-US" dirty="0" smtClean="0"/>
              <a:t>对“一个二极管、一个</a:t>
            </a:r>
            <a:r>
              <a:rPr lang="en-US" altLang="zh-CN" dirty="0" smtClean="0"/>
              <a:t>CCCS</a:t>
            </a:r>
            <a:r>
              <a:rPr lang="zh-CN" altLang="en-US" dirty="0" smtClean="0"/>
              <a:t>”表征一个晶体管，有信心了吧。其实就是这么简单。</a:t>
            </a:r>
            <a:endParaRPr lang="en-US" altLang="zh-CN" dirty="0" smtClean="0"/>
          </a:p>
          <a:p>
            <a:r>
              <a:rPr lang="zh-CN" altLang="en-US" dirty="0" smtClean="0"/>
              <a:t>等到你们发现，杨老师给的这个模型，与真正的晶体管有区别时，说明你们已经成熟了。宋朝再说宋朝话。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046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前一页波形的实际动画演示，想看看，不看拉到。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实际的晶体管，就长得这样。当然这都是小功率管。大概多大呢？上面的圆柱形，穿孔式封装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插进电路板才能焊接，直径比铅笔细，几</a:t>
            </a:r>
            <a:r>
              <a:rPr lang="en-US" altLang="zh-CN" dirty="0" smtClean="0"/>
              <a:t>mm</a:t>
            </a:r>
            <a:r>
              <a:rPr lang="zh-CN" altLang="en-US" dirty="0" smtClean="0"/>
              <a:t>吧。底下的叫贴片式封装，长宽也是几</a:t>
            </a:r>
            <a:r>
              <a:rPr lang="en-US" altLang="zh-CN" dirty="0" smtClean="0"/>
              <a:t>mm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大功率晶体管，一般有几厘米大小的，像个鹌鹑蛋那么大，更大的也有，像个苹果，不过我没有见过。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617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实际电路中，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是不标注的，就像最右侧的</a:t>
            </a:r>
            <a:r>
              <a:rPr lang="en-US" altLang="zh-CN" dirty="0" smtClean="0"/>
              <a:t>PNP</a:t>
            </a:r>
            <a:r>
              <a:rPr lang="zh-CN" altLang="en-US" dirty="0" smtClean="0"/>
              <a:t>管一样。因为，学过模电的，都知道哪个脚是什么。</a:t>
            </a:r>
            <a:r>
              <a:rPr lang="en-US" altLang="zh-CN" dirty="0" smtClean="0"/>
              <a:t>b</a:t>
            </a:r>
            <a:r>
              <a:rPr lang="zh-CN" altLang="en-US" dirty="0" smtClean="0"/>
              <a:t>最好认。</a:t>
            </a:r>
            <a:r>
              <a:rPr lang="en-US" altLang="zh-CN" dirty="0" smtClean="0"/>
              <a:t>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</a:t>
            </a:r>
            <a:r>
              <a:rPr lang="zh-CN" altLang="en-US" dirty="0" smtClean="0"/>
              <a:t>也容易区别，带箭头的是</a:t>
            </a:r>
            <a:r>
              <a:rPr lang="en-US" altLang="zh-CN" dirty="0" smtClean="0"/>
              <a:t>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箭头朝里，是</a:t>
            </a:r>
            <a:r>
              <a:rPr lang="en-US" altLang="zh-CN" dirty="0" smtClean="0"/>
              <a:t>PNP</a:t>
            </a:r>
            <a:r>
              <a:rPr lang="zh-CN" altLang="en-US" dirty="0" smtClean="0"/>
              <a:t>，箭头朝外的，是</a:t>
            </a:r>
            <a:r>
              <a:rPr lang="en-US" altLang="zh-CN" dirty="0" smtClean="0"/>
              <a:t>NPN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709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我们常用的输入伏安特性曲线，是右侧的那些（</a:t>
            </a:r>
            <a:r>
              <a:rPr lang="en-US" altLang="zh-CN" dirty="0" err="1" smtClean="0"/>
              <a:t>uCE</a:t>
            </a:r>
            <a:r>
              <a:rPr lang="en-US" altLang="zh-CN" dirty="0" smtClean="0"/>
              <a:t>=1V</a:t>
            </a:r>
            <a:r>
              <a:rPr lang="zh-CN" altLang="en-US" dirty="0" smtClean="0"/>
              <a:t>和</a:t>
            </a:r>
            <a:r>
              <a:rPr lang="en-US" altLang="zh-CN" dirty="0" smtClean="0"/>
              <a:t>5V</a:t>
            </a:r>
            <a:r>
              <a:rPr lang="zh-CN" altLang="en-US" dirty="0" smtClean="0"/>
              <a:t>的两根线，是几乎重合的）重合线。</a:t>
            </a:r>
            <a:endParaRPr lang="en-US" altLang="zh-CN" dirty="0" smtClean="0"/>
          </a:p>
          <a:p>
            <a:r>
              <a:rPr lang="zh-CN" altLang="en-US" dirty="0" smtClean="0"/>
              <a:t>其实说得更简单些，输入伏安特性曲线，几乎就是一根二极管伏安特性曲线。它近似是一个指数曲线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当</a:t>
            </a:r>
            <a:r>
              <a:rPr lang="en-US" altLang="zh-CN" dirty="0" err="1" smtClean="0"/>
              <a:t>uBE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26mV</a:t>
            </a:r>
            <a:r>
              <a:rPr lang="zh-CN" altLang="en-US" dirty="0" smtClean="0"/>
              <a:t>大很多时，公式中的</a:t>
            </a:r>
            <a:r>
              <a:rPr lang="en-US" altLang="zh-CN" dirty="0" smtClean="0"/>
              <a:t>-1</a:t>
            </a:r>
            <a:r>
              <a:rPr lang="zh-CN" altLang="en-US" dirty="0" smtClean="0"/>
              <a:t>，早就没用了。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92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图中绘制的，是</a:t>
            </a:r>
            <a:r>
              <a:rPr lang="en-US" altLang="zh-CN" dirty="0" smtClean="0"/>
              <a:t>IB=0uA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100uA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200uA……900uA</a:t>
            </a:r>
            <a:r>
              <a:rPr lang="zh-CN" altLang="en-US" dirty="0" smtClean="0"/>
              <a:t>时的曲线。其实，</a:t>
            </a:r>
            <a:r>
              <a:rPr lang="en-US" altLang="zh-CN" dirty="0" smtClean="0"/>
              <a:t>IB</a:t>
            </a:r>
            <a:r>
              <a:rPr lang="zh-CN" altLang="en-US" dirty="0" smtClean="0"/>
              <a:t>每确定一个值，就有一根输出伏安特性曲线与之对应。因此，输出伏安特性曲线的全貌，是一大堆线的集合。术语，叫一簇线。还不明白，就是女孩子的头发。每确定一个</a:t>
            </a:r>
            <a:r>
              <a:rPr lang="en-US" altLang="zh-CN" dirty="0" smtClean="0"/>
              <a:t>IB</a:t>
            </a:r>
            <a:r>
              <a:rPr lang="zh-CN" altLang="en-US" dirty="0" smtClean="0"/>
              <a:t>，就确定了一根线。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26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222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4</a:t>
            </a:r>
            <a:r>
              <a:rPr lang="zh-CN" altLang="en-US" dirty="0" smtClean="0"/>
              <a:t>结束。</a:t>
            </a:r>
            <a:endParaRPr lang="en-US" altLang="zh-CN" dirty="0" smtClean="0"/>
          </a:p>
          <a:p>
            <a:r>
              <a:rPr lang="zh-CN" altLang="en-US" dirty="0" smtClean="0"/>
              <a:t>直线伏安特性，是一个电阻。曲线伏安特性，是一个二极管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我手画的，是个意思，别纠结是否准确。</a:t>
            </a:r>
            <a:endParaRPr lang="en-US" altLang="zh-CN" dirty="0" smtClean="0"/>
          </a:p>
          <a:p>
            <a:r>
              <a:rPr lang="zh-CN" altLang="en-US" dirty="0" smtClean="0"/>
              <a:t>无论静态电阻，还是动态电阻，都需要确定工作点，就是在伏安特性线上，找到一个确定的点。比如</a:t>
            </a:r>
            <a:r>
              <a:rPr lang="en-US" altLang="zh-CN" dirty="0" smtClean="0"/>
              <a:t>QA</a:t>
            </a:r>
            <a:r>
              <a:rPr lang="zh-CN" altLang="en-US" dirty="0" smtClean="0"/>
              <a:t>点，是电阻伏安特性上的，</a:t>
            </a:r>
            <a:r>
              <a:rPr lang="en-US" altLang="zh-CN" dirty="0" smtClean="0"/>
              <a:t>QC</a:t>
            </a:r>
            <a:r>
              <a:rPr lang="zh-CN" altLang="en-US" dirty="0" smtClean="0"/>
              <a:t>点，是二极管伏安特性上的。而</a:t>
            </a:r>
            <a:r>
              <a:rPr lang="en-US" altLang="zh-CN" dirty="0" smtClean="0"/>
              <a:t>QB</a:t>
            </a:r>
            <a:r>
              <a:rPr lang="zh-CN" altLang="en-US" dirty="0" smtClean="0"/>
              <a:t>，则是两根线相交处的，它既是电阻的，也是二极管的。</a:t>
            </a:r>
            <a:endParaRPr lang="en-US" altLang="zh-CN" dirty="0" smtClean="0"/>
          </a:p>
          <a:p>
            <a:r>
              <a:rPr lang="zh-CN" altLang="en-US" dirty="0" smtClean="0"/>
              <a:t>当前电压除以当前电流，就是静态电阻。在当前点处，设定一个小小的电压变化量，比如会在伏安特性上产生小小的电流变化量，电压变化量除以电流变化量，就是动态电阻。动态电阻，其实就是该点处伏安曲线的切线斜率的倒数。</a:t>
            </a:r>
            <a:endParaRPr lang="en-US" altLang="zh-CN" dirty="0" smtClean="0"/>
          </a:p>
          <a:p>
            <a:r>
              <a:rPr lang="en-US" altLang="zh-CN" dirty="0" smtClean="0"/>
              <a:t>QB</a:t>
            </a:r>
            <a:r>
              <a:rPr lang="zh-CN" altLang="en-US" dirty="0" smtClean="0"/>
              <a:t>处，电阻的静态电阻，等于二极管的静态电阻，该点处，电阻的动态电阻，大于二极管的动态电阻。</a:t>
            </a:r>
            <a:endParaRPr lang="en-US" altLang="zh-CN" dirty="0" smtClean="0"/>
          </a:p>
          <a:p>
            <a:r>
              <a:rPr lang="zh-CN" altLang="en-US" dirty="0" smtClean="0"/>
              <a:t>对电阻来说，其动态电阻、静态电阻完全相等，且与工作点无关。</a:t>
            </a:r>
            <a:endParaRPr lang="en-US" altLang="zh-CN" dirty="0" smtClean="0"/>
          </a:p>
          <a:p>
            <a:r>
              <a:rPr lang="zh-CN" altLang="en-US" dirty="0" smtClean="0"/>
              <a:t>对二极管来说，其动态电阻是处处不同的，其静态电阻也是处处不同的。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32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IB=100uA</a:t>
            </a:r>
            <a:r>
              <a:rPr lang="zh-CN" altLang="en-US" dirty="0" smtClean="0"/>
              <a:t>处的动态</a:t>
            </a:r>
            <a:r>
              <a:rPr lang="en-US" altLang="zh-CN" dirty="0" err="1" smtClean="0"/>
              <a:t>bita</a:t>
            </a:r>
            <a:r>
              <a:rPr lang="zh-CN" altLang="en-US" dirty="0" smtClean="0"/>
              <a:t>，小于</a:t>
            </a:r>
            <a:r>
              <a:rPr lang="en-US" altLang="zh-CN" dirty="0" smtClean="0"/>
              <a:t>IB=500uA</a:t>
            </a:r>
            <a:r>
              <a:rPr lang="zh-CN" altLang="en-US" dirty="0" smtClean="0"/>
              <a:t>处的动态</a:t>
            </a:r>
            <a:r>
              <a:rPr lang="en-US" altLang="zh-CN" dirty="0" err="1" smtClean="0"/>
              <a:t>bita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这是实际情况，不容置疑。但是，好消息是，本课程内，认定</a:t>
            </a:r>
            <a:r>
              <a:rPr lang="en-US" altLang="zh-CN" dirty="0" err="1" smtClean="0"/>
              <a:t>bita</a:t>
            </a:r>
            <a:r>
              <a:rPr lang="zh-CN" altLang="en-US" dirty="0" smtClean="0"/>
              <a:t>始终不变，动态和静态也相同。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29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1</a:t>
            </a:r>
            <a:r>
              <a:rPr lang="zh-CN" altLang="en-US" dirty="0" smtClean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834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传统方法在上面两个图中。将蓝色虚线慢慢上移，代表串联电路中两个部件的电流始终相等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串联吗。上移中，和红线、绿线都有交点，能读出两个交点电压值。当两个交点电压值相加，等于输入电压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，则结果就获得了。因为此时，两个部件电压之和等于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，且两个电流相等。</a:t>
            </a:r>
            <a:endParaRPr lang="en-US" altLang="zh-CN" dirty="0" smtClean="0"/>
          </a:p>
          <a:p>
            <a:r>
              <a:rPr lang="zh-CN" altLang="en-US" dirty="0" smtClean="0"/>
              <a:t>但是，这种方法多麻烦啊。</a:t>
            </a:r>
            <a:endParaRPr lang="en-US" altLang="zh-CN" dirty="0" smtClean="0"/>
          </a:p>
          <a:p>
            <a:r>
              <a:rPr lang="zh-CN" altLang="en-US" dirty="0" smtClean="0"/>
              <a:t>新方法如右下角。横轴找到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，容易吧，将</a:t>
            </a:r>
            <a:r>
              <a:rPr lang="en-US" altLang="zh-CN" dirty="0" smtClean="0"/>
              <a:t>A</a:t>
            </a:r>
            <a:r>
              <a:rPr lang="zh-CN" altLang="en-US" dirty="0" smtClean="0"/>
              <a:t>部件的伏安特性，挪到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处，实施镜像对折。镜像后的曲线和部件</a:t>
            </a:r>
            <a:r>
              <a:rPr lang="en-US" altLang="zh-CN" dirty="0" smtClean="0"/>
              <a:t>B</a:t>
            </a:r>
            <a:r>
              <a:rPr lang="zh-CN" altLang="en-US" dirty="0" smtClean="0"/>
              <a:t>曲线的交点，就是所求解结果。想想，这是为什么。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92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200ohm</a:t>
            </a:r>
            <a:r>
              <a:rPr lang="zh-CN" altLang="en-US" dirty="0" smtClean="0"/>
              <a:t>伏安特性，在</a:t>
            </a:r>
            <a:r>
              <a:rPr lang="en-US" altLang="zh-CN" dirty="0" smtClean="0"/>
              <a:t>1V</a:t>
            </a:r>
            <a:r>
              <a:rPr lang="zh-CN" altLang="en-US" dirty="0" smtClean="0"/>
              <a:t>处镜像对折后，就是红色直线。它和棕色二极管伏安特性曲线相交，如图中黑色圆圈。就是结果。</a:t>
            </a:r>
            <a:endParaRPr lang="en-US" altLang="zh-CN" dirty="0" smtClean="0"/>
          </a:p>
          <a:p>
            <a:r>
              <a:rPr lang="zh-CN" altLang="en-US" dirty="0" smtClean="0"/>
              <a:t>不信的话，你用</a:t>
            </a:r>
            <a:r>
              <a:rPr lang="en-US" altLang="zh-CN" dirty="0" smtClean="0"/>
              <a:t>TINA</a:t>
            </a:r>
            <a:r>
              <a:rPr lang="zh-CN" altLang="en-US" dirty="0" smtClean="0"/>
              <a:t>仿真实测，结果肯定一样。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781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这张图和刚才的没什么区别，就是最后的结论，显得清晰一些。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023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说它重要，就是我们可能处处要用到它。先看前面出现的</a:t>
            </a:r>
            <a:r>
              <a:rPr lang="en-US" altLang="zh-CN" dirty="0" smtClean="0"/>
              <a:t>NPN</a:t>
            </a:r>
            <a:r>
              <a:rPr lang="zh-CN" altLang="en-US" dirty="0" smtClean="0"/>
              <a:t>晶体管实现的理想放大电路。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342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在输入端，</a:t>
            </a:r>
            <a:r>
              <a:rPr lang="en-US" altLang="zh-CN" dirty="0" smtClean="0"/>
              <a:t>EB</a:t>
            </a:r>
            <a:r>
              <a:rPr lang="zh-CN" altLang="en-US" dirty="0" smtClean="0"/>
              <a:t>（或者</a:t>
            </a:r>
            <a:r>
              <a:rPr lang="en-US" altLang="zh-CN" dirty="0" err="1" smtClean="0"/>
              <a:t>EB+ui</a:t>
            </a:r>
            <a:r>
              <a:rPr lang="en-US" altLang="zh-CN" dirty="0" smtClean="0"/>
              <a:t>)</a:t>
            </a:r>
            <a:r>
              <a:rPr lang="zh-CN" altLang="en-US" dirty="0" smtClean="0"/>
              <a:t>相当于前述方法中的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，电阻和晶体管</a:t>
            </a:r>
            <a:r>
              <a:rPr lang="en-US" altLang="zh-CN" dirty="0" smtClean="0"/>
              <a:t>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之间串联。而</a:t>
            </a:r>
            <a:r>
              <a:rPr lang="en-US" altLang="zh-CN" dirty="0" smtClean="0"/>
              <a:t>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之间的伏安特性，就像一个二极管一样，如右图。</a:t>
            </a:r>
            <a:endParaRPr lang="en-US" altLang="zh-CN" dirty="0" smtClean="0"/>
          </a:p>
          <a:p>
            <a:r>
              <a:rPr lang="zh-CN" altLang="en-US" dirty="0" smtClean="0"/>
              <a:t>找到</a:t>
            </a:r>
            <a:r>
              <a:rPr lang="en-US" altLang="zh-CN" dirty="0" smtClean="0"/>
              <a:t>1.09V</a:t>
            </a:r>
            <a:r>
              <a:rPr lang="zh-CN" altLang="en-US" dirty="0" smtClean="0"/>
              <a:t>，将电阻</a:t>
            </a:r>
            <a:r>
              <a:rPr lang="en-US" altLang="zh-CN" dirty="0" smtClean="0"/>
              <a:t>10k</a:t>
            </a:r>
            <a:r>
              <a:rPr lang="zh-CN" altLang="en-US" dirty="0" smtClean="0"/>
              <a:t>伏安特性在该处镜像对折，交点在</a:t>
            </a:r>
            <a:r>
              <a:rPr lang="en-US" altLang="zh-CN" dirty="0" smtClean="0"/>
              <a:t>Q1</a:t>
            </a:r>
            <a:r>
              <a:rPr lang="zh-CN" altLang="en-US" dirty="0" smtClean="0"/>
              <a:t>处。大致一看，电流结果就是</a:t>
            </a:r>
            <a:r>
              <a:rPr lang="en-US" altLang="zh-CN" dirty="0" smtClean="0"/>
              <a:t>40uA</a:t>
            </a:r>
            <a:r>
              <a:rPr lang="zh-CN" altLang="en-US" dirty="0" smtClean="0"/>
              <a:t>左右。想一想，此时将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加入，交点会怎么变化？</a:t>
            </a:r>
            <a:endParaRPr lang="en-US" altLang="zh-CN" dirty="0" smtClean="0"/>
          </a:p>
          <a:p>
            <a:r>
              <a:rPr lang="zh-CN" altLang="en-US" dirty="0" smtClean="0"/>
              <a:t>其实就是，图中的电阻线，斜率不变，但是起点不再固定为</a:t>
            </a:r>
            <a:r>
              <a:rPr lang="en-US" altLang="zh-CN" dirty="0" smtClean="0"/>
              <a:t>1.09V</a:t>
            </a:r>
            <a:r>
              <a:rPr lang="zh-CN" altLang="en-US" dirty="0" smtClean="0"/>
              <a:t>，而是围着</a:t>
            </a:r>
            <a:r>
              <a:rPr lang="en-US" altLang="zh-CN" dirty="0" smtClean="0"/>
              <a:t>1.09V</a:t>
            </a:r>
            <a:r>
              <a:rPr lang="zh-CN" altLang="en-US" dirty="0" smtClean="0"/>
              <a:t>，以输入电压幅度来回摆动。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337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该电路的输出端，也是两部件串联的情况。</a:t>
            </a:r>
            <a:r>
              <a:rPr lang="en-US" altLang="zh-CN" dirty="0" smtClean="0"/>
              <a:t>VCC</a:t>
            </a:r>
            <a:r>
              <a:rPr lang="zh-CN" altLang="en-US" dirty="0" smtClean="0"/>
              <a:t>就是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，电阻和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之间的串联。</a:t>
            </a:r>
            <a:r>
              <a:rPr lang="en-US" altLang="zh-CN" dirty="0" err="1" smtClean="0"/>
              <a:t>uCE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iC</a:t>
            </a:r>
            <a:r>
              <a:rPr lang="zh-CN" altLang="en-US" dirty="0" smtClean="0"/>
              <a:t>的伏安特性，如右图所示，只有</a:t>
            </a:r>
            <a:r>
              <a:rPr lang="en-US" altLang="zh-CN" dirty="0" smtClean="0"/>
              <a:t>IB=40uA</a:t>
            </a:r>
            <a:r>
              <a:rPr lang="zh-CN" altLang="en-US" dirty="0" smtClean="0"/>
              <a:t>的那根线是有效的。</a:t>
            </a:r>
            <a:endParaRPr lang="en-US" altLang="zh-CN" dirty="0" smtClean="0"/>
          </a:p>
          <a:p>
            <a:r>
              <a:rPr lang="zh-CN" altLang="en-US" dirty="0" smtClean="0"/>
              <a:t>找到</a:t>
            </a:r>
            <a:r>
              <a:rPr lang="en-US" altLang="zh-CN" dirty="0" smtClean="0"/>
              <a:t>20V</a:t>
            </a:r>
            <a:r>
              <a:rPr lang="zh-CN" altLang="en-US" dirty="0" smtClean="0"/>
              <a:t>，将</a:t>
            </a:r>
            <a:r>
              <a:rPr lang="en-US" altLang="zh-CN" dirty="0" smtClean="0"/>
              <a:t>2.5k</a:t>
            </a:r>
            <a:r>
              <a:rPr lang="zh-CN" altLang="en-US" dirty="0" smtClean="0"/>
              <a:t>电阻伏安特性，在</a:t>
            </a:r>
            <a:r>
              <a:rPr lang="en-US" altLang="zh-CN" dirty="0" smtClean="0"/>
              <a:t>20V</a:t>
            </a:r>
            <a:r>
              <a:rPr lang="zh-CN" altLang="en-US" dirty="0" smtClean="0"/>
              <a:t>处镜像对折，交点如图中蓝色小点。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130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以后要经常用的名词解释。没什么。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217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80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又是一个名词解释。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375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看输入耦合是否成功，就看放大电路的输出，是否跟随输入信号变化。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变化了，</a:t>
            </a:r>
            <a:r>
              <a:rPr lang="en-US" altLang="zh-CN" dirty="0" err="1" smtClean="0"/>
              <a:t>iB</a:t>
            </a:r>
            <a:r>
              <a:rPr lang="zh-CN" altLang="en-US" dirty="0" smtClean="0"/>
              <a:t>肯定跟着变了，也就导致</a:t>
            </a:r>
            <a:r>
              <a:rPr lang="en-US" altLang="zh-CN" dirty="0" err="1" smtClean="0"/>
              <a:t>uOUT</a:t>
            </a:r>
            <a:r>
              <a:rPr lang="zh-CN" altLang="en-US" dirty="0" smtClean="0"/>
              <a:t>跟着变化。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1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变压器，对低频放大能力很差，并且，它很笨重，得用绕线实现。当然，在信号处理领域，高频变压器也发挥着重要作用。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38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本页的目的，想说：“左电路比右边电路多了一个电容，但是两个电路的静态是完全一样的”因此，计算静态时，无需多考虑电容的作用。</a:t>
            </a:r>
            <a:endParaRPr lang="en-US" altLang="zh-CN" dirty="0" smtClean="0"/>
          </a:p>
          <a:p>
            <a:r>
              <a:rPr lang="zh-CN" altLang="en-US" dirty="0" smtClean="0"/>
              <a:t>所谓的过程复杂，是想说，左图刚上电的过程非常复杂，但等一会儿，等它稳定了，就和右图静态一模一样了。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979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输入信号无损失跨越电容，是实现了</a:t>
            </a:r>
            <a:r>
              <a:rPr lang="en-US" altLang="zh-CN" dirty="0" smtClean="0"/>
              <a:t>1:1</a:t>
            </a:r>
            <a:r>
              <a:rPr lang="zh-CN" altLang="en-US" dirty="0" smtClean="0"/>
              <a:t>耦合。</a:t>
            </a:r>
            <a:endParaRPr lang="en-US" altLang="zh-CN" dirty="0" smtClean="0"/>
          </a:p>
          <a:p>
            <a:r>
              <a:rPr lang="zh-CN" altLang="en-US" dirty="0" smtClean="0"/>
              <a:t>之所以无损失，核心在于电容上的电压，在高频信号输入时，几乎不变化。因为电容量比较大，信号频率比较高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想想看，给青海湖一会儿抽水，一会儿注水，青海湖水位变化吗？那么大</a:t>
            </a:r>
            <a:r>
              <a:rPr lang="zh-CN" altLang="en-US" baseline="0" dirty="0" smtClean="0"/>
              <a:t>的青海湖，如果抽水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秒钟，再注水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秒钟，水位肯定不会变化。但是把青海湖变成洗脸盆，抽水时间变成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小时，情况就不一样了。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既然电容电压不变化，那么</a:t>
            </a:r>
            <a:r>
              <a:rPr lang="en-US" altLang="zh-CN" baseline="0" dirty="0" err="1" smtClean="0"/>
              <a:t>uB</a:t>
            </a:r>
            <a:r>
              <a:rPr lang="en-US" altLang="zh-CN" baseline="0" dirty="0" smtClean="0"/>
              <a:t>=</a:t>
            </a:r>
            <a:r>
              <a:rPr lang="en-US" altLang="zh-CN" baseline="0" dirty="0" err="1" smtClean="0"/>
              <a:t>ui+uC</a:t>
            </a:r>
            <a:r>
              <a:rPr lang="zh-CN" altLang="en-US" baseline="0" dirty="0" smtClean="0"/>
              <a:t>成立，在</a:t>
            </a:r>
            <a:r>
              <a:rPr lang="en-US" altLang="zh-CN" baseline="0" dirty="0" err="1" smtClean="0"/>
              <a:t>uB</a:t>
            </a:r>
            <a:r>
              <a:rPr lang="zh-CN" altLang="en-US" baseline="0" dirty="0" smtClean="0"/>
              <a:t>中就出现了</a:t>
            </a:r>
            <a:r>
              <a:rPr lang="en-US" altLang="zh-CN" baseline="0" dirty="0" smtClean="0"/>
              <a:t>100%</a:t>
            </a:r>
            <a:r>
              <a:rPr lang="zh-CN" altLang="en-US" baseline="0" dirty="0" smtClean="0"/>
              <a:t>的输入信号</a:t>
            </a:r>
            <a:r>
              <a:rPr lang="en-US" altLang="zh-CN" baseline="0" dirty="0" err="1" smtClean="0"/>
              <a:t>ui</a:t>
            </a:r>
            <a:r>
              <a:rPr lang="zh-CN" altLang="en-US" baseline="0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592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5</a:t>
            </a:r>
            <a:r>
              <a:rPr lang="zh-CN" altLang="en-US" dirty="0" smtClean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507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考试的时候，经常出现此类考点。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23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18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977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6</a:t>
            </a:r>
            <a:r>
              <a:rPr lang="zh-CN" altLang="en-US" dirty="0" smtClean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37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静态求解中，最困难的电路，大概也就如此吧。</a:t>
            </a:r>
            <a:endParaRPr lang="en-US" altLang="zh-CN" dirty="0" smtClean="0"/>
          </a:p>
          <a:p>
            <a:r>
              <a:rPr lang="zh-CN" altLang="en-US" dirty="0" smtClean="0"/>
              <a:t>用戴维宁等效的方法，就是图中方框内的。如果还是不会，找本电路书，再看看。“一个电压，加载到两个电阻串联上，输出是两个电阻中间的</a:t>
            </a:r>
            <a:r>
              <a:rPr lang="en-US" altLang="zh-CN" dirty="0" smtClean="0"/>
              <a:t>P</a:t>
            </a:r>
            <a:r>
              <a:rPr lang="zh-CN" altLang="en-US" dirty="0" smtClean="0"/>
              <a:t>点，戴维宁告诉我们，该电路可以演变成，一个新电压，串联一个新电阻到</a:t>
            </a:r>
            <a:r>
              <a:rPr lang="en-US" altLang="zh-CN" dirty="0" smtClean="0"/>
              <a:t>P</a:t>
            </a:r>
            <a:r>
              <a:rPr lang="zh-CN" altLang="en-US" dirty="0" smtClean="0"/>
              <a:t>点，新电压为</a:t>
            </a:r>
            <a:r>
              <a:rPr lang="en-US" altLang="zh-CN" dirty="0" smtClean="0"/>
              <a:t>EB</a:t>
            </a:r>
            <a:r>
              <a:rPr lang="zh-CN" altLang="en-US" dirty="0" smtClean="0"/>
              <a:t>，就是原电路的分压值，新电阻为原电路中两个电阻的并联”。这就是戴维宁想说的。</a:t>
            </a:r>
            <a:endParaRPr lang="en-US" altLang="zh-CN" dirty="0" smtClean="0"/>
          </a:p>
          <a:p>
            <a:r>
              <a:rPr lang="zh-CN" altLang="en-US" dirty="0" smtClean="0"/>
              <a:t>这么一演变，左侧图，就变成了右侧图。右侧图，多好计算啊。电阻</a:t>
            </a:r>
            <a:r>
              <a:rPr lang="en-US" altLang="zh-CN" dirty="0" smtClean="0"/>
              <a:t>RB</a:t>
            </a:r>
            <a:r>
              <a:rPr lang="zh-CN" altLang="en-US" dirty="0" smtClean="0"/>
              <a:t>上的电压，加上</a:t>
            </a:r>
            <a:r>
              <a:rPr lang="en-US" altLang="zh-CN" dirty="0" smtClean="0"/>
              <a:t>UBEQ</a:t>
            </a:r>
            <a:r>
              <a:rPr lang="zh-CN" altLang="en-US" dirty="0" smtClean="0"/>
              <a:t>，也就是</a:t>
            </a:r>
            <a:r>
              <a:rPr lang="en-US" altLang="zh-CN" dirty="0" smtClean="0"/>
              <a:t>0.7V</a:t>
            </a:r>
            <a:r>
              <a:rPr lang="zh-CN" altLang="en-US" dirty="0" smtClean="0"/>
              <a:t>，再加上电阻</a:t>
            </a:r>
            <a:r>
              <a:rPr lang="en-US" altLang="zh-CN" dirty="0" smtClean="0"/>
              <a:t>RE</a:t>
            </a:r>
            <a:r>
              <a:rPr lang="zh-CN" altLang="en-US" dirty="0" smtClean="0"/>
              <a:t>上的电压，等于</a:t>
            </a:r>
            <a:r>
              <a:rPr lang="en-US" altLang="zh-CN" dirty="0" smtClean="0"/>
              <a:t>6V</a:t>
            </a:r>
            <a:r>
              <a:rPr lang="zh-CN" altLang="en-US" dirty="0" smtClean="0"/>
              <a:t>，就是待求解方程。而电阻上的电压，可以写成</a:t>
            </a:r>
            <a:r>
              <a:rPr lang="en-US" altLang="zh-CN" dirty="0" smtClean="0"/>
              <a:t>IBQ</a:t>
            </a:r>
            <a:r>
              <a:rPr lang="zh-CN" altLang="en-US" dirty="0" smtClean="0"/>
              <a:t>的表达式，这不就解出</a:t>
            </a:r>
            <a:r>
              <a:rPr lang="en-US" altLang="zh-CN" dirty="0" smtClean="0"/>
              <a:t>IBQ</a:t>
            </a:r>
            <a:r>
              <a:rPr lang="zh-CN" altLang="en-US" dirty="0" smtClean="0"/>
              <a:t>了吗。只是，需要注意，流过</a:t>
            </a:r>
            <a:r>
              <a:rPr lang="en-US" altLang="zh-CN" dirty="0" smtClean="0"/>
              <a:t>RE</a:t>
            </a:r>
            <a:r>
              <a:rPr lang="zh-CN" altLang="en-US" dirty="0" smtClean="0"/>
              <a:t>的电流，是</a:t>
            </a:r>
            <a:r>
              <a:rPr lang="en-US" altLang="zh-CN" dirty="0" smtClean="0"/>
              <a:t>1+bita</a:t>
            </a:r>
            <a:r>
              <a:rPr lang="zh-CN" altLang="en-US" dirty="0" smtClean="0"/>
              <a:t>倍的</a:t>
            </a:r>
            <a:r>
              <a:rPr lang="en-US" altLang="zh-CN" dirty="0" smtClean="0"/>
              <a:t>IBQ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37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这个电路，好像比上一页的更为复杂。试着做做，也不难。另外，一般教科书中也不太关注这个电路。</a:t>
            </a:r>
            <a:endParaRPr lang="en-US" altLang="zh-CN" dirty="0" smtClean="0"/>
          </a:p>
          <a:p>
            <a:r>
              <a:rPr lang="zh-CN" altLang="en-US" dirty="0" smtClean="0"/>
              <a:t>沿着虚线走，各个部件上的压降之和，就是</a:t>
            </a:r>
            <a:r>
              <a:rPr lang="en-US" altLang="zh-CN" dirty="0" smtClean="0"/>
              <a:t>12V</a:t>
            </a:r>
            <a:r>
              <a:rPr lang="zh-CN" altLang="en-US" dirty="0" smtClean="0"/>
              <a:t>。然后将各个部件上的压降，都表示成电流</a:t>
            </a:r>
            <a:r>
              <a:rPr lang="en-US" altLang="zh-CN" dirty="0" smtClean="0"/>
              <a:t>IBQ</a:t>
            </a:r>
            <a:r>
              <a:rPr lang="zh-CN" altLang="en-US" dirty="0" smtClean="0"/>
              <a:t>的关系，就能解出</a:t>
            </a:r>
            <a:r>
              <a:rPr lang="en-US" altLang="zh-CN" dirty="0" smtClean="0"/>
              <a:t>IBQ</a:t>
            </a:r>
            <a:r>
              <a:rPr lang="zh-CN" altLang="en-US" dirty="0" smtClean="0"/>
              <a:t>了。</a:t>
            </a:r>
            <a:endParaRPr lang="en-US" altLang="zh-CN" dirty="0" smtClean="0"/>
          </a:p>
          <a:p>
            <a:r>
              <a:rPr lang="en-US" altLang="zh-CN" dirty="0" smtClean="0"/>
              <a:t>RB</a:t>
            </a:r>
            <a:r>
              <a:rPr lang="zh-CN" altLang="en-US" dirty="0" smtClean="0"/>
              <a:t>上的压降，是</a:t>
            </a:r>
            <a:r>
              <a:rPr lang="en-US" altLang="zh-CN" dirty="0" smtClean="0"/>
              <a:t>IBQ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RB</a:t>
            </a:r>
            <a:r>
              <a:rPr lang="zh-CN" altLang="en-US" dirty="0" smtClean="0"/>
              <a:t>的乘积。</a:t>
            </a:r>
            <a:r>
              <a:rPr lang="en-US" altLang="zh-CN" dirty="0" smtClean="0"/>
              <a:t>RE</a:t>
            </a:r>
            <a:r>
              <a:rPr lang="zh-CN" altLang="en-US" dirty="0" smtClean="0"/>
              <a:t>上的压降，是</a:t>
            </a:r>
            <a:r>
              <a:rPr lang="en-US" altLang="zh-CN" dirty="0" smtClean="0"/>
              <a:t>IBQ</a:t>
            </a:r>
            <a:r>
              <a:rPr lang="zh-CN" altLang="en-US" dirty="0" smtClean="0"/>
              <a:t>乘以</a:t>
            </a:r>
            <a:r>
              <a:rPr lang="en-US" altLang="zh-CN" dirty="0" smtClean="0"/>
              <a:t>1+bita</a:t>
            </a:r>
            <a:r>
              <a:rPr lang="zh-CN" altLang="en-US" dirty="0" smtClean="0"/>
              <a:t>，再乘以</a:t>
            </a:r>
            <a:r>
              <a:rPr lang="en-US" altLang="zh-CN" dirty="0" smtClean="0"/>
              <a:t>RE</a:t>
            </a:r>
            <a:r>
              <a:rPr lang="zh-CN" altLang="en-US" dirty="0" smtClean="0"/>
              <a:t>。注意，流过</a:t>
            </a:r>
            <a:r>
              <a:rPr lang="en-US" altLang="zh-CN" dirty="0" smtClean="0"/>
              <a:t>RC</a:t>
            </a:r>
            <a:r>
              <a:rPr lang="zh-CN" altLang="en-US" dirty="0" smtClean="0"/>
              <a:t>的电流，与流过</a:t>
            </a:r>
            <a:r>
              <a:rPr lang="en-US" altLang="zh-CN" dirty="0" smtClean="0"/>
              <a:t>RE</a:t>
            </a:r>
            <a:r>
              <a:rPr lang="zh-CN" altLang="en-US" dirty="0" smtClean="0"/>
              <a:t>的电流是一样的。这是本题的窍门所在。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264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从头来，看是否放大结构，然后判断状态，求解结果。</a:t>
            </a:r>
            <a:endParaRPr lang="en-US" altLang="zh-CN" dirty="0" smtClean="0"/>
          </a:p>
          <a:p>
            <a:r>
              <a:rPr lang="zh-CN" altLang="en-US" dirty="0" smtClean="0"/>
              <a:t>试着把上面几个电路的静态都求解一遍，花不了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分钟。三个人一起做，如果答案都相同，估计就对了，有争议，互相吵，吵不赢，找我。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学时</a:t>
            </a:r>
            <a:r>
              <a:rPr lang="en-US" altLang="zh-CN" dirty="0" smtClean="0"/>
              <a:t>7</a:t>
            </a:r>
            <a:r>
              <a:rPr lang="zh-CN" altLang="en-US" dirty="0" smtClean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455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看着三个极的晶体管，你肯定很懵。但你把它看成右侧的模型，就非常简单了。在正常使用时，它与右侧模型几乎没有区别。唯一没有显现的区别，在于实际晶体管，要求</a:t>
            </a:r>
            <a:r>
              <a:rPr lang="en-US" altLang="zh-CN" dirty="0" smtClean="0"/>
              <a:t>c</a:t>
            </a:r>
            <a:r>
              <a:rPr lang="zh-CN" altLang="en-US" dirty="0" smtClean="0"/>
              <a:t>端电位必须比</a:t>
            </a:r>
            <a:r>
              <a:rPr lang="en-US" altLang="zh-CN" dirty="0" smtClean="0"/>
              <a:t>e</a:t>
            </a:r>
            <a:r>
              <a:rPr lang="zh-CN" altLang="en-US" dirty="0" smtClean="0"/>
              <a:t>端电位高</a:t>
            </a:r>
            <a:r>
              <a:rPr lang="en-US" altLang="zh-CN" dirty="0" smtClean="0"/>
              <a:t>0.3V</a:t>
            </a:r>
            <a:r>
              <a:rPr lang="zh-CN" altLang="en-US" dirty="0" smtClean="0"/>
              <a:t>左右。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6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到此为止，静态求解问题就彻底解决了。下面就开始学动态了。</a:t>
            </a:r>
            <a:endParaRPr lang="en-US" altLang="zh-CN" dirty="0" smtClean="0"/>
          </a:p>
          <a:p>
            <a:r>
              <a:rPr lang="zh-CN" altLang="en-US" dirty="0" smtClean="0"/>
              <a:t>晶体管电路分析，也就是静态和动态，还有以后学的频率特性，三个大骨头，啃了一个了。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9211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硅稳压管，是一种特殊的二极管。特殊在于它的反向特性：普通二极管反向击穿电压很高，且击穿特性并不是非常陡峭。硅稳压管，也叫齐纳（</a:t>
            </a:r>
            <a:r>
              <a:rPr lang="en-US" altLang="zh-CN" dirty="0" err="1" smtClean="0"/>
              <a:t>zener</a:t>
            </a:r>
            <a:r>
              <a:rPr lang="zh-CN" altLang="en-US" dirty="0" smtClean="0"/>
              <a:t>）二极管，其正向特性与一般二极管无异。其反向特性中，第一，它的击穿电压一般较低，可以小到几</a:t>
            </a:r>
            <a:r>
              <a:rPr lang="en-US" altLang="zh-CN" dirty="0" smtClean="0"/>
              <a:t>V</a:t>
            </a:r>
            <a:r>
              <a:rPr lang="zh-CN" altLang="en-US" dirty="0" smtClean="0"/>
              <a:t>，第二，它反向击穿时，曲线非常陡峭。</a:t>
            </a:r>
            <a:endParaRPr lang="en-US" altLang="zh-CN" dirty="0" smtClean="0"/>
          </a:p>
          <a:p>
            <a:r>
              <a:rPr lang="zh-CN" altLang="en-US" dirty="0" smtClean="0"/>
              <a:t>用于稳压时，它一般都是反接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如左下角图。因此，其伏安特性可以反着画，如图右上角所示。如果用折线表示其伏安特性，则有表达式如图右下角。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466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16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771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7366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80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两端施加一个变化电压，看</a:t>
            </a:r>
            <a:r>
              <a:rPr lang="en-US" altLang="zh-CN" dirty="0" smtClean="0"/>
              <a:t>b</a:t>
            </a:r>
            <a:r>
              <a:rPr lang="zh-CN" altLang="en-US" dirty="0" smtClean="0"/>
              <a:t>端流进电流产生的变化量是多少，两者相除，如果是一个确定值，那么“</a:t>
            </a:r>
            <a:r>
              <a:rPr lang="en-US" altLang="zh-CN" dirty="0" smtClean="0"/>
              <a:t>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两端”，就可以用一个电阻表示，即动态模型。图中可见，在变化电压较小时，确实如此，就是伏安特性中</a:t>
            </a:r>
            <a:r>
              <a:rPr lang="en-US" altLang="zh-CN" dirty="0" smtClean="0"/>
              <a:t>Q1</a:t>
            </a:r>
            <a:r>
              <a:rPr lang="zh-CN" altLang="en-US" dirty="0" smtClean="0"/>
              <a:t>处，如果变化电压较小（就是微变），则其伏安特性曲线可以用一小段直线（</a:t>
            </a:r>
            <a:r>
              <a:rPr lang="en-US" altLang="zh-CN" dirty="0" smtClean="0"/>
              <a:t>Q1</a:t>
            </a:r>
            <a:r>
              <a:rPr lang="zh-CN" altLang="en-US" dirty="0" smtClean="0"/>
              <a:t>点处的曲线切线）代替，该小段直线存在一个动态电阻，就是</a:t>
            </a:r>
            <a:r>
              <a:rPr lang="en-US" altLang="zh-CN" dirty="0" err="1" smtClean="0"/>
              <a:t>rbe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之间不管加载什么变化电压，其电流都不受影响，就是一个恒流源。但这个恒流源又是受到</a:t>
            </a:r>
            <a:r>
              <a:rPr lang="en-US" altLang="zh-CN" dirty="0" err="1" smtClean="0"/>
              <a:t>ib</a:t>
            </a:r>
            <a:r>
              <a:rPr lang="zh-CN" altLang="en-US" dirty="0" smtClean="0"/>
              <a:t>控制的，是一个受控源，也就是图中模型。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8050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8</a:t>
            </a:r>
            <a:r>
              <a:rPr lang="zh-CN" altLang="en-US" dirty="0" smtClean="0"/>
              <a:t>结束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6311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624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39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使用晶体管的核心有两条：第一，输入端必须始终保持正偏，以保证图中的二极管（实际是</a:t>
            </a:r>
            <a:r>
              <a:rPr lang="en-US" altLang="zh-CN" dirty="0" smtClean="0"/>
              <a:t>PN</a:t>
            </a:r>
            <a:r>
              <a:rPr lang="zh-CN" altLang="en-US" dirty="0" smtClean="0"/>
              <a:t>结）处于导通状态。这才能有电流</a:t>
            </a:r>
            <a:r>
              <a:rPr lang="en-US" altLang="zh-CN" dirty="0" err="1" smtClean="0"/>
              <a:t>iB</a:t>
            </a:r>
            <a:r>
              <a:rPr lang="zh-CN" altLang="en-US" dirty="0" smtClean="0"/>
              <a:t>。第二，必须保证</a:t>
            </a:r>
            <a:r>
              <a:rPr lang="en-US" altLang="zh-CN" dirty="0" smtClean="0"/>
              <a:t>c</a:t>
            </a:r>
            <a:r>
              <a:rPr lang="zh-CN" altLang="en-US" dirty="0" smtClean="0"/>
              <a:t>端电位始终高压</a:t>
            </a:r>
            <a:r>
              <a:rPr lang="en-US" altLang="zh-CN" dirty="0" smtClean="0"/>
              <a:t>e</a:t>
            </a:r>
            <a:r>
              <a:rPr lang="zh-CN" altLang="en-US" dirty="0" smtClean="0"/>
              <a:t>端电位</a:t>
            </a:r>
            <a:r>
              <a:rPr lang="en-US" altLang="zh-CN" dirty="0" smtClean="0"/>
              <a:t>0.3V</a:t>
            </a:r>
            <a:r>
              <a:rPr lang="zh-CN" altLang="en-US" dirty="0" smtClean="0"/>
              <a:t>以上。</a:t>
            </a:r>
            <a:endParaRPr lang="en-US" altLang="zh-CN" dirty="0" smtClean="0"/>
          </a:p>
          <a:p>
            <a:r>
              <a:rPr lang="zh-CN" altLang="en-US" dirty="0" smtClean="0"/>
              <a:t>图中开关左侧时，只有一个静态偏置电压</a:t>
            </a:r>
            <a:r>
              <a:rPr lang="en-US" altLang="zh-CN" dirty="0" smtClean="0"/>
              <a:t>700mV</a:t>
            </a:r>
            <a:r>
              <a:rPr lang="zh-CN" altLang="en-US" dirty="0" smtClean="0"/>
              <a:t>加入。当开关右侧时，加载电压由</a:t>
            </a:r>
            <a:r>
              <a:rPr lang="en-US" altLang="zh-CN" dirty="0" smtClean="0"/>
              <a:t>700mV</a:t>
            </a:r>
            <a:r>
              <a:rPr lang="zh-CN" altLang="en-US" dirty="0" smtClean="0"/>
              <a:t>变为</a:t>
            </a:r>
            <a:r>
              <a:rPr lang="en-US" altLang="zh-CN" dirty="0" smtClean="0"/>
              <a:t>700mV</a:t>
            </a:r>
            <a:r>
              <a:rPr lang="zh-CN" altLang="en-US" dirty="0" smtClean="0"/>
              <a:t>加上输入电压。</a:t>
            </a:r>
            <a:endParaRPr lang="en-US" altLang="zh-CN" dirty="0" smtClean="0"/>
          </a:p>
          <a:p>
            <a:r>
              <a:rPr lang="zh-CN" altLang="en-US" dirty="0" smtClean="0"/>
              <a:t>因此，本电路就可以实现</a:t>
            </a:r>
            <a:r>
              <a:rPr lang="en-US" altLang="zh-CN" dirty="0" err="1" smtClean="0"/>
              <a:t>uout</a:t>
            </a:r>
            <a:r>
              <a:rPr lang="zh-CN" altLang="en-US" dirty="0" smtClean="0"/>
              <a:t>的变化电压是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的若干倍，也就是放大了。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54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82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4620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6225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10</a:t>
            </a:r>
            <a:r>
              <a:rPr lang="zh-CN" altLang="en-US" dirty="0" smtClean="0"/>
              <a:t>结束。最后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分钟演示了</a:t>
            </a:r>
            <a:r>
              <a:rPr lang="en-US" altLang="zh-CN" dirty="0" smtClean="0"/>
              <a:t>TINA</a:t>
            </a:r>
            <a:r>
              <a:rPr lang="zh-CN" altLang="en-US" dirty="0" smtClean="0"/>
              <a:t>电路。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6117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8</a:t>
            </a:r>
            <a:r>
              <a:rPr lang="zh-CN" altLang="en-US" dirty="0" smtClean="0"/>
              <a:t>结束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8522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2020</a:t>
            </a:r>
            <a:r>
              <a:rPr lang="zh-CN" altLang="en-US" dirty="0" smtClean="0"/>
              <a:t>年第</a:t>
            </a:r>
            <a:r>
              <a:rPr lang="en-US" altLang="zh-CN" dirty="0" smtClean="0"/>
              <a:t>10</a:t>
            </a:r>
            <a:r>
              <a:rPr lang="zh-CN" altLang="en-US" dirty="0" smtClean="0"/>
              <a:t>节结束。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0937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76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静态求解中，最困难的电路，大概也就如此吧。</a:t>
            </a:r>
            <a:endParaRPr lang="en-US" altLang="zh-CN" dirty="0" smtClean="0"/>
          </a:p>
          <a:p>
            <a:r>
              <a:rPr lang="zh-CN" altLang="en-US" dirty="0" smtClean="0"/>
              <a:t>用戴维宁等效的方法，就是图中方框内的。如果还是不会，找本电路书，再看看。“一个电压，加载到两个电阻串联上，输出是两个电阻中间的</a:t>
            </a:r>
            <a:r>
              <a:rPr lang="en-US" altLang="zh-CN" dirty="0" smtClean="0"/>
              <a:t>P</a:t>
            </a:r>
            <a:r>
              <a:rPr lang="zh-CN" altLang="en-US" dirty="0" smtClean="0"/>
              <a:t>点，戴维宁告诉我们，该电路可以演变成，一个新电压，串联一个新电阻到</a:t>
            </a:r>
            <a:r>
              <a:rPr lang="en-US" altLang="zh-CN" dirty="0" smtClean="0"/>
              <a:t>P</a:t>
            </a:r>
            <a:r>
              <a:rPr lang="zh-CN" altLang="en-US" dirty="0" smtClean="0"/>
              <a:t>点，新电压为</a:t>
            </a:r>
            <a:r>
              <a:rPr lang="en-US" altLang="zh-CN" dirty="0" smtClean="0"/>
              <a:t>EB</a:t>
            </a:r>
            <a:r>
              <a:rPr lang="zh-CN" altLang="en-US" dirty="0" smtClean="0"/>
              <a:t>，就是原电路的分压值，新电阻为原电路中两个电阻的并联”。这就是戴维宁想说的。</a:t>
            </a:r>
            <a:endParaRPr lang="en-US" altLang="zh-CN" dirty="0" smtClean="0"/>
          </a:p>
          <a:p>
            <a:r>
              <a:rPr lang="zh-CN" altLang="en-US" dirty="0" smtClean="0"/>
              <a:t>这么一演变，左侧图，就变成了右侧图。右侧图，多好计算啊。电阻</a:t>
            </a:r>
            <a:r>
              <a:rPr lang="en-US" altLang="zh-CN" dirty="0" smtClean="0"/>
              <a:t>RB</a:t>
            </a:r>
            <a:r>
              <a:rPr lang="zh-CN" altLang="en-US" dirty="0" smtClean="0"/>
              <a:t>上的电压，加上</a:t>
            </a:r>
            <a:r>
              <a:rPr lang="en-US" altLang="zh-CN" dirty="0" smtClean="0"/>
              <a:t>UBEQ</a:t>
            </a:r>
            <a:r>
              <a:rPr lang="zh-CN" altLang="en-US" dirty="0" smtClean="0"/>
              <a:t>，也就是</a:t>
            </a:r>
            <a:r>
              <a:rPr lang="en-US" altLang="zh-CN" dirty="0" smtClean="0"/>
              <a:t>0.7V</a:t>
            </a:r>
            <a:r>
              <a:rPr lang="zh-CN" altLang="en-US" dirty="0" smtClean="0"/>
              <a:t>，再加上电阻</a:t>
            </a:r>
            <a:r>
              <a:rPr lang="en-US" altLang="zh-CN" dirty="0" smtClean="0"/>
              <a:t>RE</a:t>
            </a:r>
            <a:r>
              <a:rPr lang="zh-CN" altLang="en-US" dirty="0" smtClean="0"/>
              <a:t>上的电压，等于</a:t>
            </a:r>
            <a:r>
              <a:rPr lang="en-US" altLang="zh-CN" dirty="0" smtClean="0"/>
              <a:t>6V</a:t>
            </a:r>
            <a:r>
              <a:rPr lang="zh-CN" altLang="en-US" dirty="0" smtClean="0"/>
              <a:t>，就是待求解方程。而电阻上的电压，可以写成</a:t>
            </a:r>
            <a:r>
              <a:rPr lang="en-US" altLang="zh-CN" dirty="0" smtClean="0"/>
              <a:t>IBQ</a:t>
            </a:r>
            <a:r>
              <a:rPr lang="zh-CN" altLang="en-US" dirty="0" smtClean="0"/>
              <a:t>的表达式，这不就解出</a:t>
            </a:r>
            <a:r>
              <a:rPr lang="en-US" altLang="zh-CN" dirty="0" smtClean="0"/>
              <a:t>IBQ</a:t>
            </a:r>
            <a:r>
              <a:rPr lang="zh-CN" altLang="en-US" dirty="0" smtClean="0"/>
              <a:t>了吗。只是，需要注意，流过</a:t>
            </a:r>
            <a:r>
              <a:rPr lang="en-US" altLang="zh-CN" dirty="0" smtClean="0"/>
              <a:t>RE</a:t>
            </a:r>
            <a:r>
              <a:rPr lang="zh-CN" altLang="en-US" dirty="0" smtClean="0"/>
              <a:t>的电流，是</a:t>
            </a:r>
            <a:r>
              <a:rPr lang="en-US" altLang="zh-CN" dirty="0" smtClean="0"/>
              <a:t>1+bita</a:t>
            </a:r>
            <a:r>
              <a:rPr lang="zh-CN" altLang="en-US" dirty="0" smtClean="0"/>
              <a:t>倍的</a:t>
            </a:r>
            <a:r>
              <a:rPr lang="en-US" altLang="zh-CN" dirty="0" smtClean="0"/>
              <a:t>IBQ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8669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909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强调，自己推导一遍。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246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2</a:t>
            </a:r>
            <a:r>
              <a:rPr lang="zh-CN" altLang="en-US" dirty="0" smtClean="0"/>
              <a:t>结束，受教室计算机影响，演示死机。</a:t>
            </a:r>
            <a:endParaRPr lang="en-US" altLang="zh-CN" dirty="0" smtClean="0"/>
          </a:p>
          <a:p>
            <a:r>
              <a:rPr lang="zh-CN" altLang="en-US" dirty="0" smtClean="0"/>
              <a:t>本电路与前一页电路的唯一区别是，增加了两个电流测试点。想让同学们清晰看到电压、电流的波形。</a:t>
            </a:r>
            <a:endParaRPr lang="en-US" altLang="zh-CN" dirty="0" smtClean="0"/>
          </a:p>
          <a:p>
            <a:r>
              <a:rPr lang="zh-CN" altLang="en-US" dirty="0" smtClean="0"/>
              <a:t>示波器只能观察节点电压。要观察电流，在</a:t>
            </a:r>
            <a:r>
              <a:rPr lang="en-US" altLang="zh-CN" dirty="0" smtClean="0"/>
              <a:t>TINA</a:t>
            </a:r>
            <a:r>
              <a:rPr lang="zh-CN" altLang="en-US" dirty="0" smtClean="0"/>
              <a:t>中最好用</a:t>
            </a:r>
            <a:r>
              <a:rPr lang="en-US" altLang="zh-CN" dirty="0" smtClean="0"/>
              <a:t>CCVS</a:t>
            </a:r>
            <a:r>
              <a:rPr lang="zh-CN" altLang="en-US" dirty="0" smtClean="0"/>
              <a:t>，将电流演变成电压。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0824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4804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14</a:t>
            </a:r>
            <a:r>
              <a:rPr lang="zh-CN" altLang="en-US" dirty="0" smtClean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1514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UOPS</a:t>
            </a:r>
            <a:r>
              <a:rPr lang="zh-CN" altLang="en-US" dirty="0" smtClean="0"/>
              <a:t>很简单，任何情况下都是上式。当前静态</a:t>
            </a:r>
            <a:r>
              <a:rPr lang="en-US" altLang="zh-CN" dirty="0" smtClean="0"/>
              <a:t>UCEQ=5V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UOPS</a:t>
            </a:r>
            <a:r>
              <a:rPr lang="zh-CN" altLang="en-US" dirty="0" smtClean="0"/>
              <a:t>一定等于</a:t>
            </a:r>
            <a:r>
              <a:rPr lang="en-US" altLang="zh-CN" dirty="0" smtClean="0"/>
              <a:t>4.7V.</a:t>
            </a:r>
          </a:p>
          <a:p>
            <a:r>
              <a:rPr lang="en-US" altLang="zh-CN" dirty="0" smtClean="0"/>
              <a:t>UOPC</a:t>
            </a:r>
            <a:r>
              <a:rPr lang="zh-CN" altLang="en-US" dirty="0" smtClean="0"/>
              <a:t>较为复杂，在输出端不接电容隔直，如图</a:t>
            </a:r>
            <a:r>
              <a:rPr lang="en-US" altLang="zh-CN" dirty="0" smtClean="0"/>
              <a:t>13-1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UCEMAX</a:t>
            </a:r>
            <a:r>
              <a:rPr lang="zh-CN" altLang="en-US" dirty="0" smtClean="0"/>
              <a:t>一定等于电源电压，那么</a:t>
            </a:r>
            <a:r>
              <a:rPr lang="en-US" altLang="zh-CN" dirty="0" smtClean="0"/>
              <a:t>UOPC=EC-UCEQ</a:t>
            </a:r>
            <a:r>
              <a:rPr lang="zh-CN" altLang="en-US" dirty="0" smtClean="0"/>
              <a:t>。在输出端接隔直电容和负载电阻后，情况如下页所示。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632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15</a:t>
            </a:r>
            <a:r>
              <a:rPr lang="zh-CN" altLang="en-US" dirty="0" smtClean="0"/>
              <a:t>开始，失真不再讲述。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192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图中演示了</a:t>
            </a:r>
            <a:r>
              <a:rPr lang="en-US" altLang="zh-CN" dirty="0" err="1" smtClean="0"/>
              <a:t>ic</a:t>
            </a:r>
            <a:r>
              <a:rPr lang="zh-CN" altLang="en-US" dirty="0" smtClean="0"/>
              <a:t>电流。</a:t>
            </a:r>
            <a:r>
              <a:rPr lang="en-US" altLang="zh-CN" dirty="0" smtClean="0"/>
              <a:t>VG1</a:t>
            </a:r>
            <a:r>
              <a:rPr lang="zh-CN" altLang="en-US" dirty="0" smtClean="0"/>
              <a:t>是</a:t>
            </a:r>
            <a:r>
              <a:rPr lang="en-US" altLang="zh-CN" dirty="0" smtClean="0"/>
              <a:t>200mV</a:t>
            </a:r>
            <a:r>
              <a:rPr lang="zh-CN" altLang="en-US" dirty="0" smtClean="0"/>
              <a:t>的正弦波。从</a:t>
            </a:r>
            <a:r>
              <a:rPr lang="en-US" altLang="zh-CN" dirty="0" err="1" smtClean="0"/>
              <a:t>uM</a:t>
            </a:r>
            <a:r>
              <a:rPr lang="zh-CN" altLang="en-US" dirty="0" smtClean="0"/>
              <a:t>测试点看到，波形是一个幅度</a:t>
            </a:r>
            <a:r>
              <a:rPr lang="en-US" altLang="zh-CN" dirty="0" smtClean="0"/>
              <a:t>2mV</a:t>
            </a:r>
            <a:r>
              <a:rPr lang="zh-CN" altLang="en-US" dirty="0" smtClean="0"/>
              <a:t>正弦波，骑在</a:t>
            </a:r>
            <a:r>
              <a:rPr lang="en-US" altLang="zh-CN" dirty="0" smtClean="0"/>
              <a:t>4mV</a:t>
            </a:r>
            <a:r>
              <a:rPr lang="zh-CN" altLang="en-US" dirty="0" smtClean="0"/>
              <a:t>直流量上。这意味着</a:t>
            </a:r>
            <a:r>
              <a:rPr lang="en-US" altLang="zh-CN" dirty="0" err="1" smtClean="0"/>
              <a:t>ic</a:t>
            </a:r>
            <a:r>
              <a:rPr lang="zh-CN" altLang="en-US" dirty="0" smtClean="0"/>
              <a:t>电流是：幅度</a:t>
            </a:r>
            <a:r>
              <a:rPr lang="en-US" altLang="zh-CN" dirty="0" smtClean="0"/>
              <a:t>2mA</a:t>
            </a:r>
            <a:r>
              <a:rPr lang="zh-CN" altLang="en-US" dirty="0" smtClean="0"/>
              <a:t>的正弦波电流，骑在</a:t>
            </a:r>
            <a:r>
              <a:rPr lang="en-US" altLang="zh-CN" dirty="0" smtClean="0"/>
              <a:t>4mA</a:t>
            </a:r>
            <a:r>
              <a:rPr lang="zh-CN" altLang="en-US" dirty="0" smtClean="0"/>
              <a:t>直流量上。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955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我上课的时候，给大家举例中，输入信号幅度是</a:t>
            </a:r>
            <a:r>
              <a:rPr lang="en-US" altLang="zh-CN" dirty="0" smtClean="0"/>
              <a:t>1mV</a:t>
            </a:r>
            <a:r>
              <a:rPr lang="zh-CN" altLang="en-US" dirty="0" smtClean="0"/>
              <a:t>，这不好。大家看不清楚，不利于讲清楚问题。还是</a:t>
            </a:r>
            <a:r>
              <a:rPr lang="en-US" altLang="zh-CN" dirty="0" smtClean="0"/>
              <a:t>200mV</a:t>
            </a:r>
            <a:r>
              <a:rPr lang="zh-CN" altLang="en-US" dirty="0" smtClean="0"/>
              <a:t>幅度好。</a:t>
            </a:r>
            <a:endParaRPr lang="en-US" altLang="zh-CN" dirty="0" smtClean="0"/>
          </a:p>
          <a:p>
            <a:r>
              <a:rPr lang="zh-CN" altLang="en-US" dirty="0" smtClean="0"/>
              <a:t>由</a:t>
            </a:r>
            <a:r>
              <a:rPr lang="en-US" altLang="zh-CN" dirty="0" smtClean="0"/>
              <a:t>700mV+200mVSin</a:t>
            </a:r>
            <a:r>
              <a:rPr lang="zh-CN" altLang="en-US" dirty="0" smtClean="0"/>
              <a:t>，如何变成</a:t>
            </a:r>
            <a:r>
              <a:rPr lang="en-US" altLang="zh-CN" dirty="0" smtClean="0"/>
              <a:t>40uA+18uASin</a:t>
            </a:r>
            <a:r>
              <a:rPr lang="zh-CN" altLang="en-US" dirty="0" smtClean="0"/>
              <a:t>？这好像不太合理</a:t>
            </a:r>
            <a:r>
              <a:rPr lang="en-US" altLang="zh-CN" dirty="0" smtClean="0"/>
              <a:t>——700/200=3.5;</a:t>
            </a:r>
            <a:r>
              <a:rPr lang="en-US" altLang="zh-CN" baseline="0" dirty="0" smtClean="0"/>
              <a:t> 40/18=2.22</a:t>
            </a:r>
            <a:r>
              <a:rPr lang="zh-CN" altLang="en-US" baseline="0" dirty="0" smtClean="0"/>
              <a:t>。这是因为</a:t>
            </a:r>
            <a:r>
              <a:rPr lang="en-US" altLang="zh-CN" baseline="0" dirty="0" smtClean="0"/>
              <a:t>PN</a:t>
            </a:r>
            <a:r>
              <a:rPr lang="zh-CN" altLang="en-US" baseline="0" dirty="0" smtClean="0"/>
              <a:t>结的非线性，它不是一个电阻。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另外，</a:t>
            </a:r>
            <a:r>
              <a:rPr lang="en-US" altLang="zh-CN" dirty="0" err="1" smtClean="0"/>
              <a:t>iB</a:t>
            </a:r>
            <a:r>
              <a:rPr lang="zh-CN" altLang="en-US" dirty="0" smtClean="0"/>
              <a:t>波形上下好像不对称。这也是非线性引起的。</a:t>
            </a:r>
            <a:endParaRPr lang="en-US" altLang="zh-CN" dirty="0" smtClean="0"/>
          </a:p>
          <a:p>
            <a:r>
              <a:rPr lang="zh-CN" altLang="en-US" dirty="0" smtClean="0"/>
              <a:t>但是，先别管太多，分散了我们的注意力。我们只需要知道，这里，输入正弦波，被演变成了</a:t>
            </a:r>
            <a:r>
              <a:rPr lang="en-US" altLang="zh-CN" dirty="0" err="1" smtClean="0"/>
              <a:t>iB</a:t>
            </a:r>
            <a:r>
              <a:rPr lang="zh-CN" altLang="en-US" dirty="0" smtClean="0"/>
              <a:t>的近似正弦波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看起来差不多吗。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22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上面的图很简单，就是</a:t>
            </a:r>
            <a:r>
              <a:rPr lang="en-US" altLang="zh-CN" dirty="0" err="1" smtClean="0"/>
              <a:t>bita</a:t>
            </a:r>
            <a:r>
              <a:rPr lang="zh-CN" altLang="en-US" dirty="0" smtClean="0"/>
              <a:t>倍电流。在本例中，</a:t>
            </a:r>
            <a:r>
              <a:rPr lang="en-US" altLang="zh-CN" dirty="0" err="1" smtClean="0"/>
              <a:t>bita</a:t>
            </a:r>
            <a:r>
              <a:rPr lang="en-US" altLang="zh-CN" dirty="0" smtClean="0"/>
              <a:t>=100</a:t>
            </a:r>
          </a:p>
          <a:p>
            <a:r>
              <a:rPr lang="zh-CN" altLang="en-US" dirty="0" smtClean="0"/>
              <a:t>下面的图，已经将</a:t>
            </a:r>
            <a:r>
              <a:rPr lang="en-US" altLang="zh-CN" dirty="0" err="1" smtClean="0"/>
              <a:t>iC</a:t>
            </a:r>
            <a:r>
              <a:rPr lang="zh-CN" altLang="en-US" dirty="0" smtClean="0"/>
              <a:t>电流演变成了输出电压，这需要电阻</a:t>
            </a:r>
            <a:r>
              <a:rPr lang="en-US" altLang="zh-CN" dirty="0" smtClean="0"/>
              <a:t>RC</a:t>
            </a:r>
            <a:r>
              <a:rPr lang="zh-CN" altLang="en-US" dirty="0" smtClean="0"/>
              <a:t>的介入。自己算一算，看是不是应该如此。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9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CN" sz="5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CN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CN" sz="4800">
                <a:solidFill>
                  <a:srgbClr val="D24726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2020/3/6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2020/3/6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2020/3/6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  <a:pPr/>
              <a:t>3/6/2020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0.png"/><Relationship Id="rId3" Type="http://schemas.openxmlformats.org/officeDocument/2006/relationships/image" Target="../media/image160.png"/><Relationship Id="rId7" Type="http://schemas.openxmlformats.org/officeDocument/2006/relationships/image" Target="../media/image14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0.png"/><Relationship Id="rId5" Type="http://schemas.openxmlformats.org/officeDocument/2006/relationships/image" Target="../media/image1460.png"/><Relationship Id="rId10" Type="http://schemas.openxmlformats.org/officeDocument/2006/relationships/image" Target="../media/image162.png"/><Relationship Id="rId4" Type="http://schemas.openxmlformats.org/officeDocument/2006/relationships/image" Target="../media/image1450.png"/><Relationship Id="rId9" Type="http://schemas.openxmlformats.org/officeDocument/2006/relationships/image" Target="../media/image16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0.png"/><Relationship Id="rId4" Type="http://schemas.openxmlformats.org/officeDocument/2006/relationships/image" Target="../media/image160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&#29677;&#38271;&#32473;yjg@xjtu.edu.cn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新模电授课</a:t>
            </a:r>
            <a:r>
              <a:rPr lang="en-US" altLang="zh-CN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——Part1</a:t>
            </a:r>
            <a:endParaRPr lang="zh-CN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西安交通大学 杨建国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2"/>
    </mc:Choice>
    <mc:Fallback xmlns="">
      <p:transition spd="slow" advTm="504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模拟电子和数字电子的关系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）世界是模拟的，自然界信号全部是模拟信号。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）将模拟信号用数字抽取量化方式转变成数字信号，可以提供更为复杂的处理，得到更加完美的结果。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）数字量结果要作用到自然界，还需要回归到模拟信号。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）模拟电子是电子技术的基础，没有模拟电子，就谈不上电子技术。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）它复杂，难点多，是制约发展的瓶颈。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96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详解输出电阻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3180078"/>
            <a:ext cx="10358886" cy="3007043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不接负载电阻时，输出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1V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正弦波。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接入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1k</a:t>
            </a:r>
            <a:r>
              <a:rPr lang="el-GR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负载电阻时，输出变为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0.5V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正弦波，则其输出电阻就是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1k</a:t>
            </a:r>
            <a:r>
              <a:rPr lang="el-GR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接入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1k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负载电阻时，输出变为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0.99V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正弦波，则其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输出电阻远小于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1k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输出电阻越小，带负载能力越强。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15" y="1397064"/>
            <a:ext cx="11645124" cy="17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587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" y="1323975"/>
            <a:ext cx="10458450" cy="4819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35760" y="528320"/>
            <a:ext cx="870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利用方框图，进一步理解三大指标</a:t>
            </a:r>
            <a:endParaRPr lang="zh-CN" altLang="en-US" sz="28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3805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动态求解步骤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）画出放大电路的动态等效电路。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电压不变点接地；大电容短路。</a:t>
            </a:r>
            <a:endParaRPr lang="en-US" altLang="zh-CN" sz="22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）将晶体管用动态等效模型代替。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）按照电路方法，求解放大倍数、输入电阻、输出电阻。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3211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1" y="233680"/>
            <a:ext cx="5685946" cy="3544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440" y="3205313"/>
            <a:ext cx="8666480" cy="36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00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330033"/>
            <a:ext cx="8666480" cy="36526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55" y="4375785"/>
            <a:ext cx="74866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804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330033"/>
            <a:ext cx="8666480" cy="36526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72" y="4364672"/>
            <a:ext cx="34575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372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361315"/>
            <a:ext cx="11734800" cy="3371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541" y="3816350"/>
            <a:ext cx="5072539" cy="23082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3503555"/>
            <a:ext cx="5994400" cy="24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3149600"/>
            <a:ext cx="7301995" cy="32384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58913"/>
            <a:ext cx="7071360" cy="29803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05" y="4109402"/>
            <a:ext cx="1885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7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静态动态综合分析（</a:t>
            </a:r>
            <a:r>
              <a:rPr lang="el-GR" altLang="zh-CN" i="1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=100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rbb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’=41</a:t>
            </a:r>
            <a:r>
              <a:rPr lang="el-GR" altLang="zh-CN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73" y="1679676"/>
            <a:ext cx="79057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1" y="1605757"/>
            <a:ext cx="5958839" cy="361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61" y="1687037"/>
            <a:ext cx="5958839" cy="361120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6136640" y="1717040"/>
            <a:ext cx="2397760" cy="3291840"/>
          </a:xfrm>
          <a:custGeom>
            <a:avLst/>
            <a:gdLst>
              <a:gd name="connsiteX0" fmla="*/ 1076960 w 2397760"/>
              <a:gd name="connsiteY0" fmla="*/ 30480 h 3291840"/>
              <a:gd name="connsiteX1" fmla="*/ 1076960 w 2397760"/>
              <a:gd name="connsiteY1" fmla="*/ 1188720 h 3291840"/>
              <a:gd name="connsiteX2" fmla="*/ 1381760 w 2397760"/>
              <a:gd name="connsiteY2" fmla="*/ 1188720 h 3291840"/>
              <a:gd name="connsiteX3" fmla="*/ 1381760 w 2397760"/>
              <a:gd name="connsiteY3" fmla="*/ 3007360 h 3291840"/>
              <a:gd name="connsiteX4" fmla="*/ 2397760 w 2397760"/>
              <a:gd name="connsiteY4" fmla="*/ 3007360 h 3291840"/>
              <a:gd name="connsiteX5" fmla="*/ 2397760 w 2397760"/>
              <a:gd name="connsiteY5" fmla="*/ 3291840 h 3291840"/>
              <a:gd name="connsiteX6" fmla="*/ 0 w 2397760"/>
              <a:gd name="connsiteY6" fmla="*/ 3291840 h 3291840"/>
              <a:gd name="connsiteX7" fmla="*/ 0 w 2397760"/>
              <a:gd name="connsiteY7" fmla="*/ 0 h 3291840"/>
              <a:gd name="connsiteX8" fmla="*/ 1076960 w 2397760"/>
              <a:gd name="connsiteY8" fmla="*/ 3048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760" h="3291840">
                <a:moveTo>
                  <a:pt x="1076960" y="30480"/>
                </a:moveTo>
                <a:lnTo>
                  <a:pt x="1076960" y="1188720"/>
                </a:lnTo>
                <a:lnTo>
                  <a:pt x="1381760" y="1188720"/>
                </a:lnTo>
                <a:lnTo>
                  <a:pt x="1381760" y="3007360"/>
                </a:lnTo>
                <a:lnTo>
                  <a:pt x="2397760" y="3007360"/>
                </a:lnTo>
                <a:lnTo>
                  <a:pt x="2397760" y="3291840"/>
                </a:lnTo>
                <a:lnTo>
                  <a:pt x="0" y="3291840"/>
                </a:lnTo>
                <a:lnTo>
                  <a:pt x="0" y="0"/>
                </a:lnTo>
                <a:lnTo>
                  <a:pt x="1076960" y="30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8707120" y="2052320"/>
            <a:ext cx="2092960" cy="2773680"/>
          </a:xfrm>
          <a:custGeom>
            <a:avLst/>
            <a:gdLst>
              <a:gd name="connsiteX0" fmla="*/ 0 w 2092960"/>
              <a:gd name="connsiteY0" fmla="*/ 0 h 3230880"/>
              <a:gd name="connsiteX1" fmla="*/ 0 w 2092960"/>
              <a:gd name="connsiteY1" fmla="*/ 3230880 h 3230880"/>
              <a:gd name="connsiteX2" fmla="*/ 2092960 w 2092960"/>
              <a:gd name="connsiteY2" fmla="*/ 3230880 h 3230880"/>
              <a:gd name="connsiteX3" fmla="*/ 2092960 w 2092960"/>
              <a:gd name="connsiteY3" fmla="*/ 416560 h 3230880"/>
              <a:gd name="connsiteX4" fmla="*/ 0 w 2092960"/>
              <a:gd name="connsiteY4" fmla="*/ 416560 h 3230880"/>
              <a:gd name="connsiteX0" fmla="*/ 0 w 2092960"/>
              <a:gd name="connsiteY0" fmla="*/ 0 h 2875280"/>
              <a:gd name="connsiteX1" fmla="*/ 0 w 2092960"/>
              <a:gd name="connsiteY1" fmla="*/ 2875280 h 2875280"/>
              <a:gd name="connsiteX2" fmla="*/ 2092960 w 2092960"/>
              <a:gd name="connsiteY2" fmla="*/ 2875280 h 2875280"/>
              <a:gd name="connsiteX3" fmla="*/ 2092960 w 2092960"/>
              <a:gd name="connsiteY3" fmla="*/ 60960 h 2875280"/>
              <a:gd name="connsiteX4" fmla="*/ 0 w 2092960"/>
              <a:gd name="connsiteY4" fmla="*/ 60960 h 287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960" h="2875280">
                <a:moveTo>
                  <a:pt x="0" y="0"/>
                </a:moveTo>
                <a:lnTo>
                  <a:pt x="0" y="2875280"/>
                </a:lnTo>
                <a:lnTo>
                  <a:pt x="2092960" y="2875280"/>
                </a:lnTo>
                <a:lnTo>
                  <a:pt x="2092960" y="60960"/>
                </a:lnTo>
                <a:lnTo>
                  <a:pt x="0" y="6096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770880" y="3759200"/>
            <a:ext cx="1463040" cy="670560"/>
          </a:xfrm>
          <a:prstGeom prst="rightArrow">
            <a:avLst>
              <a:gd name="adj1" fmla="val 31818"/>
              <a:gd name="adj2" fmla="val 63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33720" y="3631962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静态通路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438400" y="5927346"/>
            <a:ext cx="248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IBQ=129.8uA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260340" y="5802348"/>
            <a:ext cx="248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ICQ=12.98mA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60340" y="6202809"/>
            <a:ext cx="609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UCEQ=15-12.98*0.5-12.98*1.01*0.1=7.199V</a:t>
            </a:r>
            <a:r>
              <a:rPr lang="zh-CN" altLang="en-US" dirty="0" smtClean="0"/>
              <a:t>，放大状态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174240" y="5252159"/>
            <a:ext cx="388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IBQ</a:t>
            </a:r>
            <a:r>
              <a:rPr lang="zh-CN" altLang="en-US" dirty="0" smtClean="0"/>
              <a:t>*</a:t>
            </a:r>
            <a:r>
              <a:rPr lang="en-US" altLang="zh-CN" dirty="0" smtClean="0"/>
              <a:t>RB+(1+BITA)IBQ*RE+UBEQ=15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161156" y="5232786"/>
            <a:ext cx="4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UBEQ=0.7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291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“模拟电子技术基础”的主要内容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80" y="1825625"/>
            <a:ext cx="98107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6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动态分析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第一步，画出动态等效图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" y="3523399"/>
            <a:ext cx="5070327" cy="3072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14" y="1544320"/>
            <a:ext cx="7747283" cy="29752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360" y="5059769"/>
            <a:ext cx="3048000" cy="1266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602" y="5324259"/>
            <a:ext cx="1666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036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14" y="81280"/>
            <a:ext cx="10801350" cy="3943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2" y="4184627"/>
            <a:ext cx="10651173" cy="19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84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040" y="579120"/>
            <a:ext cx="112776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晶体管放大电路的静态求解方法总结</a:t>
            </a:r>
            <a:endParaRPr lang="en-US" altLang="zh-CN" sz="5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4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利用电源电压，以</a:t>
            </a:r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BQ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为未知量，列出包含</a:t>
            </a:r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BEQ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的电压方程，利用</a:t>
            </a:r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BEQ</a:t>
            </a:r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=0.7V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，解得</a:t>
            </a:r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BQ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，其余的迎刃而解。最终写出</a:t>
            </a:r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CQ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CEQ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4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需要时，利用戴维宁等效。</a:t>
            </a:r>
            <a:endParaRPr lang="en-US" altLang="zh-CN" sz="4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0154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040" y="579120"/>
            <a:ext cx="11277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晶体管放大电路的动态求解方法总结</a:t>
            </a:r>
            <a:endParaRPr lang="en-US" altLang="zh-CN" sz="5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4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	1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）利用</a:t>
            </a:r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BQ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，求解</a:t>
            </a:r>
            <a:r>
              <a:rPr lang="en-US" altLang="zh-CN" sz="4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r>
              <a:rPr lang="en-US" altLang="zh-CN" sz="2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be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4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	2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）画出动态等效电路图：</a:t>
            </a:r>
            <a:endParaRPr lang="en-US" altLang="zh-CN" sz="4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en-US" altLang="zh-CN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电压不变点接地，大电容短路，小电容开路。</a:t>
            </a:r>
            <a:endParaRPr lang="en-US" altLang="zh-CN" sz="36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en-US" altLang="zh-CN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将晶体管用微变动态模型代入。</a:t>
            </a:r>
            <a:endParaRPr lang="en-US" altLang="zh-CN" sz="36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	3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）将输入、输出均写成</a:t>
            </a:r>
            <a:r>
              <a:rPr lang="en-US" altLang="zh-CN" sz="4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的表达式，算出</a:t>
            </a:r>
            <a:r>
              <a:rPr lang="en-US" altLang="zh-CN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，按照定义算出输入、输出电阻。</a:t>
            </a:r>
            <a:endParaRPr lang="en-US" altLang="zh-CN" sz="4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0433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040" y="579120"/>
            <a:ext cx="112776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前面</a:t>
            </a:r>
            <a:r>
              <a:rPr lang="en-US" altLang="zh-CN" sz="6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100</a:t>
            </a:r>
            <a:r>
              <a:rPr lang="zh-CN" altLang="en-US" sz="6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多页的</a:t>
            </a:r>
            <a:r>
              <a:rPr lang="en-US" altLang="zh-CN" sz="6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PPT</a:t>
            </a:r>
            <a:r>
              <a:rPr lang="zh-CN" altLang="en-US" sz="6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，落实到战斗力上，就解决前述两个问题：晶体管放大电路的静态求解，以及动态求解（放大倍数、输入电阻、输出电阻）</a:t>
            </a:r>
            <a:endParaRPr lang="en-US" altLang="zh-CN" sz="60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1128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实验测量方法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电压放大倍数的实验测量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输入电阻的实验测量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输出电阻的实验测量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7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电压放大倍数的实测方法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55547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）用示波器观察输出信号，不失真，与输入信号同频</a:t>
            </a:r>
            <a:r>
              <a:rPr lang="en-US" altLang="zh-CN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随动。</a:t>
            </a:r>
            <a:endParaRPr lang="en-US" altLang="zh-CN" sz="32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）用毫伏表测量输入信号电压有效值，输出信号电压有效值，两者相除即可。</a:t>
            </a:r>
            <a:endParaRPr lang="en-US" altLang="zh-CN" sz="32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毫伏表</a:t>
            </a:r>
            <a:r>
              <a:rPr lang="en-US" altLang="zh-CN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专门测量信号有效值的精密仪器，带宽一般</a:t>
            </a:r>
            <a:r>
              <a:rPr lang="en-US" altLang="zh-CN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3MHz</a:t>
            </a:r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。目前，更多人喜欢用台式万用表测量信号有效值</a:t>
            </a:r>
            <a:r>
              <a:rPr lang="en-US" altLang="zh-CN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——1MHz</a:t>
            </a:r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32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）用示波器直接测量信号幅度，也可以粗测放大倍数。</a:t>
            </a:r>
            <a:endParaRPr lang="zh-CN" altLang="en-US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0665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输入电阻的实测方法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48" y="1522802"/>
            <a:ext cx="8890932" cy="3582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24" y="5146674"/>
            <a:ext cx="4528185" cy="132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74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输入电阻的实测方法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2" y="2054917"/>
            <a:ext cx="11594553" cy="34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044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用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现场演示一个完整电路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估算，实测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226039" cy="4351338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56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模拟电子技术基础主要讲授内容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-64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学时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信号放大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晶体管放大原理：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16~24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学时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信号放大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负反馈和运算放大器基础：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16~20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学时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信号处理和功率放大：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学时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信号源和电源：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学时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以上仅为模拟之皮毛，因此本课称为模拟电子技术基础。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0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共射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级综合分析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共*极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电阻好处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实例（夯实静态、动态方法）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方框图法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2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怎么区分“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共*极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电路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”？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19079" cy="4351338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单晶体管放大电路，一般分为三种：</a:t>
            </a:r>
            <a:endParaRPr lang="en-US" altLang="zh-CN" sz="32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共射极、共集电极、共基极。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输入接入一个极、从另一极输出，剩下的哪个极*，就叫共*极。</a:t>
            </a:r>
            <a:endParaRPr lang="zh-CN" altLang="en-US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22655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069" y="511031"/>
            <a:ext cx="7228155" cy="6210105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838201" y="1825625"/>
            <a:ext cx="3226903" cy="2289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输入：基极。</a:t>
            </a:r>
            <a:endParaRPr lang="en-US" altLang="zh-CN" sz="3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输出：集电极。</a:t>
            </a:r>
            <a:endParaRPr lang="en-US" altLang="zh-CN" sz="3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为共射极。</a:t>
            </a:r>
            <a:endParaRPr lang="zh-CN" altLang="en-US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6187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>
            <a:normAutofit/>
          </a:bodyPr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85" y="895979"/>
            <a:ext cx="9360078" cy="565744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6364358" y="801895"/>
            <a:ext cx="3226903" cy="2289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输入：发射极。</a:t>
            </a:r>
            <a:endParaRPr lang="en-US" altLang="zh-CN" sz="3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输出：集电极。</a:t>
            </a:r>
            <a:endParaRPr lang="en-US" altLang="zh-CN" sz="3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为共基极。</a:t>
            </a:r>
            <a:endParaRPr lang="zh-CN" altLang="en-US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2785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>
            <a:normAutofit/>
          </a:bodyPr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53" y="832644"/>
            <a:ext cx="8120061" cy="5886463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7522060" y="832644"/>
            <a:ext cx="3226903" cy="2289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输入：基极。</a:t>
            </a:r>
            <a:endParaRPr lang="en-US" altLang="zh-CN" sz="3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输出：发射极。</a:t>
            </a:r>
            <a:endParaRPr lang="en-US" altLang="zh-CN" sz="3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为共集电极。</a:t>
            </a:r>
            <a:endParaRPr lang="zh-CN" altLang="en-US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648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电阻电路的好处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5" y="1825625"/>
            <a:ext cx="4800686" cy="4351338"/>
          </a:xfrm>
        </p:spPr>
        <p:txBody>
          <a:bodyPr>
            <a:normAutofit/>
          </a:bodyPr>
          <a:lstStyle/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形成静态电路，由</a:t>
            </a:r>
            <a:r>
              <a:rPr lang="en-US" altLang="zh-CN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个关键电阻实现，称为</a:t>
            </a:r>
            <a:r>
              <a:rPr lang="en-US" altLang="zh-CN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电阻电路。</a:t>
            </a:r>
            <a:endParaRPr lang="en-US" altLang="zh-CN" sz="3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“当电阻确定后，更换不同</a:t>
            </a:r>
            <a:r>
              <a:rPr lang="el-GR" altLang="zh-CN" sz="30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的晶体管，静态工作点变化不大”是其最大好处。</a:t>
            </a:r>
            <a:endParaRPr lang="zh-CN" altLang="en-US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63" y="717259"/>
            <a:ext cx="6354738" cy="54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135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举例（</a:t>
            </a:r>
            <a:r>
              <a:rPr lang="el-GR" altLang="zh-CN" i="1" dirty="0">
                <a:latin typeface="华文中宋" panose="02010600040101010101" pitchFamily="2" charset="-122"/>
                <a:ea typeface="华文中宋" panose="02010600040101010101" pitchFamily="2" charset="-122"/>
              </a:rPr>
              <a:t>β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=100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rbb</a:t>
            </a:r>
            <a:r>
              <a:rPr lang="en-US" altLang="zh-CN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’=132</a:t>
            </a:r>
            <a:r>
              <a:rPr lang="el-GR" altLang="zh-CN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348" y="1098722"/>
            <a:ext cx="6354738" cy="5459704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04434" y="1707978"/>
            <a:ext cx="4800686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）求解静态。</a:t>
            </a:r>
            <a:endParaRPr lang="en-US" altLang="zh-CN" sz="3000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）求解</a:t>
            </a:r>
            <a:r>
              <a:rPr lang="en-US" altLang="zh-CN" sz="30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Aus</a:t>
            </a:r>
            <a:r>
              <a:rPr lang="en-US" altLang="zh-CN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30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uo</a:t>
            </a:r>
            <a:r>
              <a:rPr lang="en-US" altLang="zh-CN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30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ui</a:t>
            </a:r>
            <a:endParaRPr lang="en-US" altLang="zh-CN" sz="3000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需要区分</a:t>
            </a:r>
            <a:r>
              <a:rPr lang="en-US" altLang="zh-CN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RS</a:t>
            </a:r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的性质。</a:t>
            </a:r>
            <a:endParaRPr lang="en-US" altLang="zh-CN" sz="3000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信号源内阻（输出电阻）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电路串联电阻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63758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电阻电路的静态估算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3" y="1377156"/>
            <a:ext cx="11449050" cy="5248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74" y="5065143"/>
            <a:ext cx="5071793" cy="6076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544" y="5672766"/>
            <a:ext cx="4365146" cy="622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326" y="5857177"/>
            <a:ext cx="1357402" cy="3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991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802" y="219392"/>
            <a:ext cx="3648075" cy="6276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90" y="758542"/>
            <a:ext cx="6354738" cy="54597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83157" y="377687"/>
            <a:ext cx="4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6670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53" y="1099487"/>
            <a:ext cx="8309112" cy="39839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02" y="586409"/>
            <a:ext cx="3359677" cy="5780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82" y="5342640"/>
            <a:ext cx="7967870" cy="12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为谁学？没有人求着你学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）一个好的工作，高薪、有住房是表象，要得到这些需要两点，第一，你确实有本事，第二，你确实很努力。天上不会掉馅饼。陶文铨院士，马西奎教授等等，都是榜样。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）本事从哪里来？还是靠努力学习和大量实践。大学阶段，是人生最关键的。玩也是过，学也是过。夯实，咬紧牙关，快感无限。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）模电是淘汰人的学科，大量学习者不求甚解，基础不牢，几年内就会掉队。世上编程者大把，精通模电者廖廖。抓住机遇，学会必杀技。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60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63" y="2619046"/>
            <a:ext cx="10747058" cy="41475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599" y="71120"/>
            <a:ext cx="3325186" cy="28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844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46" y="3628242"/>
            <a:ext cx="409575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41" y="0"/>
            <a:ext cx="9401520" cy="36282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89" y="4493315"/>
            <a:ext cx="5010150" cy="186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262" y="4237842"/>
            <a:ext cx="25336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485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30" y="3899866"/>
            <a:ext cx="10668000" cy="2457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18" y="0"/>
            <a:ext cx="9401520" cy="36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40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84" y="3123833"/>
            <a:ext cx="10470460" cy="3591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515" y="167177"/>
            <a:ext cx="7481024" cy="28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974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4245" y="1761034"/>
            <a:ext cx="112646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前述方法为倒推法，肯定可以解出，</a:t>
            </a:r>
            <a:endParaRPr lang="en-US" altLang="zh-CN" sz="5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但显得比较麻烦。</a:t>
            </a:r>
            <a:endParaRPr lang="en-US" altLang="zh-CN" sz="5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方框图法可以简化求解。</a:t>
            </a:r>
            <a:endParaRPr lang="zh-CN" altLang="en-US" sz="5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508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70" y="188436"/>
            <a:ext cx="8646767" cy="39868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2291" y="4520045"/>
            <a:ext cx="11320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将一个放大电路，用三个关键参数：输入电阻、开路增益、输出电阻表示。</a:t>
            </a:r>
            <a:endParaRPr lang="en-US" altLang="zh-CN" sz="32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在面临前级输出电阻、后级负载电阻介入时，计算将极大简化。</a:t>
            </a:r>
            <a:endParaRPr lang="zh-CN" altLang="en-US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56760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70" y="188436"/>
            <a:ext cx="8646767" cy="39868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28" y="4514850"/>
            <a:ext cx="11109463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34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70" y="188436"/>
            <a:ext cx="8646767" cy="3986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50" y="4275483"/>
            <a:ext cx="1127512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757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70" y="188436"/>
            <a:ext cx="8646767" cy="3986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88" y="4175269"/>
            <a:ext cx="116014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660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52" y="311905"/>
            <a:ext cx="10613321" cy="42214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3" y="4144676"/>
            <a:ext cx="11382375" cy="244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模拟电子技术学习方法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）学会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仿真软件，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TINA-TI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Multisim12.0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。要大量使用仿真软件。</a:t>
            </a: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认真阅读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课本，理论估算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仿真实验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对比分析相结合。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）必须提前预习，我会提前告知预习内容；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）注重实验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在实验室的实验，毕竟和仿真实验有区别。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）鼓足干劲，按教师布置任务积极完成，没有学不好的。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085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7" y="4756978"/>
            <a:ext cx="11618843" cy="9936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65" y="297004"/>
            <a:ext cx="10613321" cy="42214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89" y="721830"/>
            <a:ext cx="1624634" cy="26903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13" y="297004"/>
            <a:ext cx="3387802" cy="31152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11148" y="437322"/>
            <a:ext cx="1610139" cy="2974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28549" y="297003"/>
            <a:ext cx="1610139" cy="45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2270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共基、共集电极，以及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管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共基极电路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共集电极电路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管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64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共基极放大电路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000" y="1825625"/>
            <a:ext cx="3566160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电阻结构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发射极输入、集电极输出。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CB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的作用。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静态求解与以前相同。区别在于动态。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160" y="1499930"/>
            <a:ext cx="8371840" cy="53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83" y="2810842"/>
            <a:ext cx="9024938" cy="3748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25218"/>
            <a:ext cx="4500880" cy="29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8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616" y="401003"/>
            <a:ext cx="5033721" cy="4394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91440" y="154781"/>
                <a:ext cx="27940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154781"/>
                <a:ext cx="279400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475668" y="722373"/>
                <a:ext cx="4998720" cy="927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=(1+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68" y="722373"/>
                <a:ext cx="4998720" cy="927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4302" y="1840399"/>
                <a:ext cx="6847840" cy="10023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=(1+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" y="1840399"/>
                <a:ext cx="6847840" cy="1002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1440" y="2999654"/>
                <a:ext cx="6890702" cy="1036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2999654"/>
                <a:ext cx="6890702" cy="1036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32546" y="4192829"/>
                <a:ext cx="5608490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46" y="4192829"/>
                <a:ext cx="5608490" cy="1098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433" y="5349750"/>
            <a:ext cx="7690168" cy="12778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4470" y="5349750"/>
            <a:ext cx="2792730" cy="11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104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45538"/>
            <a:ext cx="4500880" cy="29024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3230433"/>
            <a:ext cx="6228398" cy="12280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321" y="246379"/>
            <a:ext cx="5033721" cy="4394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08000" y="4348509"/>
                <a:ext cx="560849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4348509"/>
                <a:ext cx="560849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51840" y="5252720"/>
            <a:ext cx="10637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共基极电路特点：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）电压放大倍数较大。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）输入电阻很小。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）输出电阻与共射级相同。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）输入输出同相。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97653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共集电极放大电路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000" y="1825625"/>
            <a:ext cx="3566160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电阻结构，为什么？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基极输入、发射极输出。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静态求解与以前稍有区别，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CEQ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。区别在于动态。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783" y="1366912"/>
            <a:ext cx="7480617" cy="54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327" y="955039"/>
            <a:ext cx="6171662" cy="50393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389784"/>
            <a:ext cx="5499417" cy="398358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531360" y="2509520"/>
            <a:ext cx="1069657" cy="375920"/>
          </a:xfrm>
          <a:prstGeom prst="rightArrow">
            <a:avLst>
              <a:gd name="adj1" fmla="val 3378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9679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86" y="4386240"/>
            <a:ext cx="10462720" cy="12299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127" y="132080"/>
            <a:ext cx="4989589" cy="4074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5602812"/>
            <a:ext cx="6226175" cy="12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229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27" y="132080"/>
            <a:ext cx="4989589" cy="4074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9680" y="609600"/>
            <a:ext cx="7721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l-GR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68" y="4551721"/>
            <a:ext cx="6226175" cy="12551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1" y="4551721"/>
            <a:ext cx="1381759" cy="9619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443" y="4479365"/>
            <a:ext cx="2707005" cy="952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28800" y="5879265"/>
            <a:ext cx="934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输入输出同相，增益小于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且近似为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，称之为射极跟随器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192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模拟电子技术的基本要求（华成英）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前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条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）会看。能看懂电路，知道这是干什么的。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）会算。对电路中的关键指标，能计算出来。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）会选。对电路中的关键器件，能选出合适的型号或者替代品。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）会调。对已有电路，能够用电路板完成，并使用仪器完成调试。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）会设计，会创新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11716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6" y="243840"/>
            <a:ext cx="6258762" cy="51104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08480" y="5676065"/>
            <a:ext cx="934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输入电阻最大，输出电阻最小，适合于“阻抗匹配”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0" y="1032482"/>
            <a:ext cx="5058093" cy="7371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280" y="2461687"/>
            <a:ext cx="4288155" cy="11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715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280" y="436880"/>
            <a:ext cx="107696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“阻抗匹配”概念应用之一</a:t>
            </a:r>
            <a:endParaRPr lang="zh-CN" altLang="en-US" sz="5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7520" y="1513840"/>
            <a:ext cx="1078992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后级使用极高的输入阻抗，消弱前级输出阻抗不确定性对信号传递的影响。</a:t>
            </a:r>
            <a:endParaRPr lang="zh-CN" altLang="en-US" sz="3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850640" y="2714169"/>
                <a:ext cx="3320974" cy="9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640" y="2714169"/>
                <a:ext cx="3320974" cy="926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77520" y="3759200"/>
            <a:ext cx="1085596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</a:t>
            </a:r>
            <a:r>
              <a:rPr lang="zh-CN" altLang="en-US" sz="36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级使用极低的输出阻抗，消弱后级输入阻抗不确定性对信号传递的影响。相同的表达式，不同的理解。</a:t>
            </a:r>
            <a:endParaRPr lang="zh-CN" altLang="en-US" sz="3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850640" y="5059089"/>
                <a:ext cx="3320974" cy="9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640" y="5059089"/>
                <a:ext cx="3320974" cy="926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6153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管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动态完全相同，区别在于静态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负电源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放大电路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825625"/>
            <a:ext cx="5622251" cy="3766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12" y="1694386"/>
            <a:ext cx="5537565" cy="40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836" y="343400"/>
            <a:ext cx="8330888" cy="6171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9760" y="1107440"/>
            <a:ext cx="3332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=567</a:t>
            </a:r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rbb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’=1813</a:t>
            </a:r>
          </a:p>
          <a:p>
            <a:r>
              <a:rPr lang="zh-CN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求静、动态。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672014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举例，</a:t>
            </a:r>
            <a:r>
              <a:rPr lang="en-US" altLang="zh-CN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bita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=567,rbb’=1813ohm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58" y="1632233"/>
            <a:ext cx="8657627" cy="48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742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大信号失真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输入级失真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级失真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级失真裕度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7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输入级失真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4561360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两端加载的信号电压幅度超过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20mV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，产生的信号电流一定会出现明显的、肉眼可见的失真。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原因在于输入伏安特性的非线性。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413" y="0"/>
            <a:ext cx="5586587" cy="674624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9560560" y="4511040"/>
            <a:ext cx="192024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1634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输出级失真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123253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输出信号过大，使得晶体管在信号某些相位处，进入截止区，或者进入饱和区，会导致输出信号发生底部、顶部的受限失真。截止失真和饱和失真。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3" y="2371660"/>
            <a:ext cx="11368459" cy="42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111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饱和失真电压裕度</a:t>
            </a:r>
            <a:r>
              <a:rPr lang="en-US" altLang="zh-CN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Uops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62597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输出波形所能实现的最大不失真（仅由输出级失真引起的）波形的峰值，称为失真电压裕度，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Uop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表示。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级失真由饱和失真、或者截止失真引起，所以失真电压裕度分为：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）饱和失真电压裕度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Uops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）截止失真电压裕度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Uopc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，且有：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Uop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=min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Uops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Uopc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87557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905" y="226060"/>
            <a:ext cx="8896350" cy="632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" y="1175391"/>
            <a:ext cx="3243263" cy="554031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2194560" y="1737360"/>
            <a:ext cx="2072640" cy="17983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940560" y="1729422"/>
            <a:ext cx="3108960" cy="31067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97" y="5663793"/>
            <a:ext cx="3974783" cy="584918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2265680" y="5496560"/>
            <a:ext cx="6512560" cy="2743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0"/>
          </p:cNvCxnSpPr>
          <p:nvPr/>
        </p:nvCxnSpPr>
        <p:spPr>
          <a:xfrm flipV="1">
            <a:off x="2157889" y="4277360"/>
            <a:ext cx="3226911" cy="13864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8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教学要求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）黑板必须擦干净，幕布遮挡的黑板也必须擦干净。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）每天课前必须安装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TINA-TI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）任何缺课，必须上课铃前请假。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）上课时，尽量看着我，不要低头。禁止动手机，家里电话除外。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hlinkClick r:id="rId2"/>
              </a:rPr>
              <a:t>班长给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hlinkClick r:id="rId2"/>
              </a:rPr>
              <a:t>yjg@xjtu.edu.cn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发信，留下联系电话。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）积极答疑，东一楼东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246,82668457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，随时恭候。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19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1" y="2661920"/>
            <a:ext cx="11364382" cy="39678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3280" y="629920"/>
            <a:ext cx="10302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当电路如图</a:t>
            </a:r>
            <a:r>
              <a:rPr lang="en-US" altLang="zh-CN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13-4</a:t>
            </a: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所示，情况就变了。</a:t>
            </a:r>
            <a:endParaRPr lang="en-US" altLang="zh-CN" sz="32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CEMAX</a:t>
            </a: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不再是</a:t>
            </a:r>
            <a:r>
              <a:rPr lang="en-US" altLang="zh-CN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，而是比</a:t>
            </a:r>
            <a:r>
              <a:rPr lang="en-US" altLang="zh-CN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小了。原因是动态负载线。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6329680" y="1707138"/>
            <a:ext cx="1320800" cy="26108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8218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747" y="577678"/>
            <a:ext cx="9096693" cy="61545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6240" y="1107440"/>
            <a:ext cx="21945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当电路存在隔直电容和负载电阻后，晶体管产生的变化电流</a:t>
            </a:r>
            <a:r>
              <a:rPr lang="en-US" altLang="zh-CN" sz="20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ic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，将流过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RL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的并联，导致同样的电流变化量，换得的电压变化量变小，沿着图中红色线运动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动态负载线。</a:t>
            </a:r>
            <a:endParaRPr lang="en-US" altLang="zh-CN" sz="20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这样，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UCEMAX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就达不到</a:t>
            </a:r>
            <a:r>
              <a:rPr lang="en-US" altLang="zh-CN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EC</a:t>
            </a:r>
            <a:r>
              <a:rPr lang="zh-CN" altLang="en-US" sz="2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6299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48" y="243498"/>
            <a:ext cx="10018001" cy="8090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421" y="1052512"/>
            <a:ext cx="8226176" cy="55656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" y="1629103"/>
            <a:ext cx="17896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无论接不接隔直电容，上式都是成立的。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8000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7" y="749413"/>
            <a:ext cx="5915343" cy="1010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26" y="1970698"/>
            <a:ext cx="10823984" cy="8741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20" y="3684270"/>
            <a:ext cx="7239000" cy="95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773" y="4709164"/>
            <a:ext cx="9247188" cy="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10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6880" y="975360"/>
            <a:ext cx="841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为了兼容于传统教科书，有下式成立：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91840" y="1833880"/>
                <a:ext cx="502509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𝑂𝑃𝑃</m:t>
                          </m:r>
                        </m:sub>
                      </m:sSub>
                      <m:r>
                        <a:rPr lang="en-US" altLang="zh-CN" sz="66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40" y="1833880"/>
                <a:ext cx="5025094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374627" y="3123288"/>
            <a:ext cx="84124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即</a:t>
            </a:r>
            <a:r>
              <a:rPr lang="zh-CN" altLang="en-US" sz="3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：动态范围，是失真电压裕度的两倍。这就完成了传统教科书乐于考试的内容：给定一个电路，问动态范围是多少？在增大输入信号时，先发生哪种失真：截止还是饱和。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4627" y="5338168"/>
            <a:ext cx="8412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但是，很显然：忽视了输入级失真，单纯研究输出级失真，是没有意义的。</a:t>
            </a:r>
            <a:endParaRPr lang="zh-CN" altLang="en-US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6587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多级放大电路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基本概念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利用方框图求解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普适性求解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1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基本概念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95109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前述，均为晶体管单管放大电路。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将多个晶体管放大电路，实施串联，就形成了多级放大电路。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多级放大电路中，第一级叫输入级，最后一级叫输出级，中间的，叫中间级。这种叫法，并不苛求准确：比如只有两级串联的电路。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每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级和下一级之间的连接，叫耦合。耦合方式有至少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种：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）阻容耦合；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）直接耦合；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）变压器耦合；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）光电耦合。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0707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阻容耦合多级电路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95109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9" y="1521755"/>
            <a:ext cx="11496675" cy="53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510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阻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容耦合多级电路的静态求解方法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951095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zh-CN" altLang="en-US" sz="8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各级独立求解，</a:t>
            </a:r>
            <a:endParaRPr lang="en-US" altLang="zh-CN" sz="8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8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互不影响。</a:t>
            </a:r>
            <a:endParaRPr lang="en-US" altLang="zh-CN" sz="8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8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简单，就是累点儿。</a:t>
            </a:r>
            <a:endParaRPr lang="zh-CN" altLang="en-US" sz="8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69385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阻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容耦合多级电路的动态求解方法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4960" y="1348105"/>
            <a:ext cx="11673840" cy="4951095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zh-CN" altLang="en-US" sz="8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画出动态等效图，顺序求解。</a:t>
            </a:r>
            <a:endParaRPr lang="en-US" altLang="zh-CN" sz="8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8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将后级输入电阻，视为前级负载电阻，即可。</a:t>
            </a:r>
            <a:endParaRPr lang="zh-CN" altLang="en-US" sz="8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138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成绩分配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）期末考试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50%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，平时成绩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50%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。加分最高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）平时成绩的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分，由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分作业、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次阶段考试（每次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分）组成。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）阶段考试在课堂进行，每次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分钟或者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100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分钟。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）课本纠错，加分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1~5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）问题探索，文稿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1~5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07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举例（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95109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15" y="1537407"/>
            <a:ext cx="10559025" cy="4901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767" y="415254"/>
            <a:ext cx="75914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874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举例：静态求解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3017040" cy="203517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两级静态完全相同。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只求解第一级。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878" y="0"/>
            <a:ext cx="8274122" cy="3840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3" y="3799840"/>
            <a:ext cx="6947607" cy="1565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93" y="5475412"/>
            <a:ext cx="8578850" cy="4553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451" y="5983031"/>
            <a:ext cx="6520815" cy="8767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4618" y="6123594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</a:rPr>
              <a:t>顺手求解出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507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举例：动态求解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33360" y="5809162"/>
            <a:ext cx="3972226" cy="762000"/>
          </a:xfrm>
        </p:spPr>
        <p:txBody>
          <a:bodyPr>
            <a:normAutofit lnSpcReduction="10000"/>
          </a:bodyPr>
          <a:lstStyle/>
          <a:p>
            <a:pPr algn="r"/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这是整个电路的输出电阻。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5" y="4072334"/>
            <a:ext cx="9362526" cy="9386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878" y="0"/>
            <a:ext cx="8274122" cy="3840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41" y="5010948"/>
            <a:ext cx="7371398" cy="9947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955" y="5225725"/>
            <a:ext cx="3185876" cy="58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12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举例：动态求解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4790" y="6002202"/>
            <a:ext cx="4081129" cy="762000"/>
          </a:xfrm>
        </p:spPr>
        <p:txBody>
          <a:bodyPr>
            <a:normAutofit lnSpcReduction="10000"/>
          </a:bodyPr>
          <a:lstStyle/>
          <a:p>
            <a:pPr algn="r"/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这是整个电路的输入电阻。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878" y="0"/>
            <a:ext cx="8274122" cy="3840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" y="3840480"/>
            <a:ext cx="9869805" cy="10330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" y="5017201"/>
            <a:ext cx="7421245" cy="985001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7833360" y="5240202"/>
            <a:ext cx="4081129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没有必要求解第一级的输出电阻。</a:t>
            </a: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94349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举例：动态求解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878" y="0"/>
            <a:ext cx="8274122" cy="3840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4181475"/>
            <a:ext cx="11249025" cy="62865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16718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多级放大电路动态求解的方框图法：三大参数独立时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95109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60" y="1439546"/>
            <a:ext cx="11859746" cy="3276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79" y="5007320"/>
            <a:ext cx="7686675" cy="1000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65414" y="5883700"/>
            <a:ext cx="712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，是衰减比，就是电阻分压比，图中存在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个。所有放大倍数，均为空载放大倍数。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8214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举例，按照方框图法，求解前述举例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446212"/>
            <a:ext cx="10799266" cy="4951095"/>
          </a:xfrm>
        </p:spPr>
        <p:txBody>
          <a:bodyPr>
            <a:normAutofit/>
          </a:bodyPr>
          <a:lstStyle/>
          <a:p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57" y="1544320"/>
            <a:ext cx="10244151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92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7040" y="1137920"/>
            <a:ext cx="8209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PART1</a:t>
            </a:r>
            <a:r>
              <a:rPr lang="zh-CN" altLang="en-US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结束，请继续</a:t>
            </a:r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PART2</a:t>
            </a:r>
          </a:p>
          <a:p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Thank you</a:t>
            </a:r>
            <a:endParaRPr lang="zh-CN" altLang="en-US" sz="96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31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双极型晶体管的工作原理及放大电路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27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电压信号如何放大？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晶体管的引入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受控源模型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——CCCS</a:t>
            </a: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仿真演示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介绍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58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教师个人信息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237452" cy="435133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杨建国   ：教授、博士生导师、我校医电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1982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级医电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班。师从蒋大宗教授、何金茂教授、王兆安教授。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主要研究方向：测试计量技术及仪器（二级学科），精细信号产生和检测，生物电检测，主要研究模拟电子技术领域的放大、滤波、模数转换等。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电子邮件：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yjg@mail.xjtu.edu.cn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办公电话：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82668457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地点：东一楼东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246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答疑时间：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点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~12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点；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15~18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点。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95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0"/>
    </mc:Choice>
    <mc:Fallback xmlns="">
      <p:transition spd="slow" advTm="1214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信号放大的基本原理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理论上，压控电压源、流控电压源，只要世上有这样的器件，就可以放大了。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除高频的变压器外，这两类至今尚无独立器件能够实现。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80" y="3576366"/>
            <a:ext cx="10206771" cy="24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信号放大的基本原理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4182373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1947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年肖克利发明的双极型晶体管（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Bipolar Junction Transistor)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，如右图所示，具有与上图类似的性质。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打开了电子世界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……</a:t>
            </a: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演示。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622" y="283357"/>
            <a:ext cx="4415286" cy="24677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65" y="3367893"/>
            <a:ext cx="5822920" cy="26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2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信号放大的基本原理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简化模型实现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偏置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37" y="1502255"/>
            <a:ext cx="9776909" cy="52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1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信号放大的基本原理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简化模型实现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观察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99" y="1529862"/>
            <a:ext cx="9346177" cy="50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竖排标题 4"/>
          <p:cNvSpPr>
            <a:spLocks noGrp="1"/>
          </p:cNvSpPr>
          <p:nvPr>
            <p:ph type="title" orient="vert"/>
          </p:nvPr>
        </p:nvSpPr>
        <p:spPr>
          <a:xfrm>
            <a:off x="11064239" y="365125"/>
            <a:ext cx="970743" cy="5811838"/>
          </a:xfrm>
        </p:spPr>
        <p:txBody>
          <a:bodyPr/>
          <a:lstStyle/>
          <a:p>
            <a:r>
              <a:rPr lang="zh-CN" altLang="en-US" dirty="0" smtClean="0"/>
              <a:t>视频演示集电极电流</a:t>
            </a:r>
            <a:endParaRPr lang="zh-CN" altLang="en-US" dirty="0"/>
          </a:p>
        </p:txBody>
      </p:sp>
      <p:sp>
        <p:nvSpPr>
          <p:cNvPr id="6" name="竖排文字占位符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LPyjg_20180905114517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118" y="467360"/>
            <a:ext cx="10681139" cy="6004243"/>
          </a:xfrm>
        </p:spPr>
      </p:pic>
    </p:spTree>
    <p:extLst>
      <p:ext uri="{BB962C8B-B14F-4D97-AF65-F5344CB8AC3E}">
        <p14:creationId xmlns:p14="http://schemas.microsoft.com/office/powerpoint/2010/main" val="228233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5" y="3411415"/>
            <a:ext cx="9783389" cy="3446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90" y="96715"/>
            <a:ext cx="10229355" cy="3385039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7156938" y="633045"/>
            <a:ext cx="281354" cy="1846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367954" y="402198"/>
            <a:ext cx="139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输入信号：</a:t>
            </a:r>
            <a:r>
              <a:rPr lang="en-US" altLang="zh-CN" dirty="0" smtClean="0"/>
              <a:t>200mVp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3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73" y="83932"/>
            <a:ext cx="9570427" cy="3374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526" y="3458307"/>
            <a:ext cx="9464920" cy="328854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76648" y="3699313"/>
            <a:ext cx="1345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输出信号：</a:t>
            </a:r>
            <a:r>
              <a:rPr lang="en-US" altLang="zh-CN" dirty="0" smtClean="0"/>
              <a:t>4.7Vp</a:t>
            </a:r>
            <a:endParaRPr lang="zh-CN" altLang="en-US" dirty="0"/>
          </a:p>
        </p:txBody>
      </p:sp>
      <p:cxnSp>
        <p:nvCxnSpPr>
          <p:cNvPr id="5" name="直接箭头连接符 4"/>
          <p:cNvCxnSpPr>
            <a:stCxn id="4" idx="2"/>
          </p:cNvCxnSpPr>
          <p:nvPr/>
        </p:nvCxnSpPr>
        <p:spPr>
          <a:xfrm>
            <a:off x="7249259" y="4345644"/>
            <a:ext cx="241786" cy="3132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921870" y="3699313"/>
            <a:ext cx="134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放大</a:t>
            </a:r>
            <a:r>
              <a:rPr lang="en-US" altLang="zh-CN" dirty="0" smtClean="0"/>
              <a:t>20</a:t>
            </a:r>
            <a:r>
              <a:rPr lang="zh-CN" altLang="en-US" dirty="0" smtClean="0"/>
              <a:t>多倍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60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信号放大的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基本原理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真晶体管实现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34" y="1424353"/>
            <a:ext cx="10114987" cy="49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2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4" y="84260"/>
            <a:ext cx="10296525" cy="656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18285" y="720969"/>
            <a:ext cx="344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真晶体管电路，也放大了</a:t>
            </a:r>
            <a:r>
              <a:rPr lang="en-US" altLang="zh-CN" dirty="0" smtClean="0"/>
              <a:t>20</a:t>
            </a:r>
            <a:r>
              <a:rPr lang="zh-CN" altLang="en-US" dirty="0" smtClean="0"/>
              <a:t>多倍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5779476" y="1099038"/>
            <a:ext cx="498232" cy="5627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1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Pyjg_201809051202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8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概述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电子技术</a:t>
            </a:r>
            <a:r>
              <a:rPr lang="en-US" altLang="zh-CN" dirty="0" smtClean="0"/>
              <a:t>/</a:t>
            </a:r>
            <a:r>
              <a:rPr lang="zh-CN" altLang="en-US" dirty="0" smtClean="0"/>
              <a:t>模拟电子技术</a:t>
            </a:r>
            <a:r>
              <a:rPr lang="en-US" altLang="zh-CN" dirty="0" smtClean="0"/>
              <a:t>/</a:t>
            </a:r>
            <a:r>
              <a:rPr lang="zh-CN" altLang="en-US" dirty="0" smtClean="0"/>
              <a:t>学习方法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38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6284" y="1433146"/>
            <a:ext cx="100935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以上，就是晶体管放大的基本原理</a:t>
            </a:r>
            <a:r>
              <a:rPr lang="en-US" altLang="zh-CN" sz="6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6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确实可以放大。</a:t>
            </a:r>
            <a:endParaRPr lang="en-US" altLang="zh-CN" sz="6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6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6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6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粗粗演示，细节下回分解。</a:t>
            </a:r>
            <a:endParaRPr lang="zh-CN" altLang="en-US" sz="6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9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初步认识晶体管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长相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电流关系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像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不像洗澡器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70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见见晶体管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605" y="1379095"/>
            <a:ext cx="6882995" cy="53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4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双极型晶体管（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Bipolar Junction Transistor-BJT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92" y="2907147"/>
            <a:ext cx="9925050" cy="3476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480" y="1577639"/>
            <a:ext cx="2768832" cy="1577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355" y="1687368"/>
            <a:ext cx="2744582" cy="145402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20592" y="4001294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53097" y="4645459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953097" y="3597986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33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正常工作时晶体管的基本电流关系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225" y="1322945"/>
            <a:ext cx="5057775" cy="4029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7" y="4999458"/>
            <a:ext cx="10984524" cy="16801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86" y="1570649"/>
            <a:ext cx="8557463" cy="9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8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洗澡器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像不像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NPN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竖排文字占位符 3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87" y="149470"/>
            <a:ext cx="7178149" cy="65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准确认识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伏安特性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输入伏安特性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输出伏安特性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02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BJT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的输入伏安特性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19" y="2669844"/>
            <a:ext cx="8039039" cy="4123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267" y="49788"/>
            <a:ext cx="4878136" cy="27022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670" y="2199284"/>
            <a:ext cx="3300736" cy="9411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727" y="6098907"/>
            <a:ext cx="84201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3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BJT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的输出伏安特性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79" y="1339015"/>
            <a:ext cx="7391675" cy="54370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921" y="5725"/>
            <a:ext cx="4430079" cy="33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简化的输出伏安特性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27" y="1359908"/>
            <a:ext cx="8214965" cy="549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9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本课程介绍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地位（第二层）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模拟</a:t>
            </a:r>
            <a:r>
              <a:rPr lang="zh-CN" altLang="en-US" sz="24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电子技术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，用已有元器件组成电路，对模拟信号进行处理的技术。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24" y="4383988"/>
            <a:ext cx="3243802" cy="21539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164" y="3299695"/>
            <a:ext cx="3267075" cy="2838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877" y="2398371"/>
            <a:ext cx="4143375" cy="303847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2730820">
            <a:off x="2682128" y="2854862"/>
            <a:ext cx="1688454" cy="634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99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66"/>
    </mc:Choice>
    <mc:Fallback xmlns="">
      <p:transition spd="slow" advTm="14066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用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TINA-TI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获得晶体管的伏安特性曲线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基本操作，自己在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TINA-TI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软件上，试着画出输入、输出伏安特性曲线。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画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出一根线容易，怎么在一张图中画出一簇线？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下面的视频教会大家。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20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竖排标题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演示输出伏安特性多线过程</a:t>
            </a:r>
            <a:endParaRPr lang="zh-CN" altLang="en-US" dirty="0"/>
          </a:p>
        </p:txBody>
      </p:sp>
      <p:sp>
        <p:nvSpPr>
          <p:cNvPr id="5" name="竖排文字占位符 4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LPyjg_201809051215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9" y="701040"/>
            <a:ext cx="10080077" cy="56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4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前期铺垫和储备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枯燥中，耐心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静态和动态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静态电阻和动态电阻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</a:t>
            </a:r>
            <a:r>
              <a:rPr lang="el-GR" altLang="zh-CN" i="1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zh-CN" altLang="en-US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和动态</a:t>
            </a:r>
            <a:r>
              <a:rPr lang="el-GR" altLang="zh-CN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endParaRPr lang="en-US" altLang="zh-CN" dirty="0" smtClean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双部件串联的图解法</a:t>
            </a:r>
            <a:r>
              <a:rPr lang="en-US" altLang="zh-CN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极为重要</a:t>
            </a:r>
            <a:endParaRPr lang="en-US" altLang="zh-CN" dirty="0" smtClean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静态工作点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6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初识静态和动态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静态，是指没有信号加入的情况下，电路中所有量都不变化的状态。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静态值，是指静态下，电路中电压、电流的表达。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动态，是指在放大电路加入输入变化信号，引起输出也跟着变化的状态。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动态值，是指动态下，电路中电压、电流的变化量大小。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静态电阻和动态电阻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静态电阻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动态电阻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81" y="1327105"/>
            <a:ext cx="8388411" cy="5478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7" y="2582747"/>
            <a:ext cx="2181225" cy="1495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79" y="4814888"/>
            <a:ext cx="20193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</a:t>
            </a:r>
            <a:r>
              <a:rPr lang="el-GR" altLang="zh-CN" i="1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zh-CN" altLang="en-US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和动态</a:t>
            </a:r>
            <a:r>
              <a:rPr lang="el-GR" altLang="zh-CN" i="1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en-US" altLang="zh-CN" i="1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i="1" dirty="0" smtClean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加深对静态和动态的理解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</a:t>
            </a:r>
            <a:r>
              <a:rPr lang="el-GR" altLang="zh-CN" sz="24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endParaRPr lang="en-US" altLang="zh-CN" sz="2400" i="1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400" i="1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动态</a:t>
            </a:r>
            <a:r>
              <a:rPr lang="el-GR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endParaRPr lang="zh-CN" altLang="en-US" sz="2400" i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23" y="1825625"/>
            <a:ext cx="1492999" cy="10101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528" y="1362321"/>
            <a:ext cx="6937793" cy="5103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987" y="3849939"/>
            <a:ext cx="2560338" cy="247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双部件串联的图解法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问题的来源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5879620" cy="4351338"/>
          </a:xfrm>
        </p:spPr>
        <p:txBody>
          <a:bodyPr>
            <a:normAutofit/>
          </a:bodyPr>
          <a:lstStyle/>
          <a:p>
            <a:r>
              <a:rPr lang="zh-CN" altLang="en-US" sz="24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已知二极管伏安特性曲线，求静态电流和电压。</a:t>
            </a:r>
            <a:endParaRPr lang="en-US" altLang="zh-CN" sz="2400" i="1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这</a:t>
            </a:r>
            <a:r>
              <a:rPr lang="zh-CN" altLang="en-US" sz="24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是一个电阻和二极管的串联，难住了大家。如果是更为复杂的部件呢？</a:t>
            </a:r>
            <a:endParaRPr lang="en-US" altLang="zh-CN" sz="2400" i="1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585" y="1420221"/>
            <a:ext cx="4877533" cy="42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6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双部件串联的图解法，一般性问题和解法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5879620" cy="4351338"/>
          </a:xfrm>
        </p:spPr>
        <p:txBody>
          <a:bodyPr>
            <a:normAutofit/>
          </a:bodyPr>
          <a:lstStyle/>
          <a:p>
            <a:endParaRPr lang="en-US" altLang="zh-CN" sz="2400" i="1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7" y="1372580"/>
            <a:ext cx="8694026" cy="54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电阻、二极管串联的解法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7" y="2277209"/>
            <a:ext cx="11800308" cy="4428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285" y="0"/>
            <a:ext cx="3513715" cy="304270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1107831" y="3323492"/>
            <a:ext cx="10515600" cy="21980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25416" y="3323492"/>
            <a:ext cx="10506808" cy="2198077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02423" y="4584545"/>
            <a:ext cx="221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l-GR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电阻伏安特性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2532185" y="4914900"/>
            <a:ext cx="61546" cy="29893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0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电阻、二极管串联的解法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7" y="2277209"/>
            <a:ext cx="11800308" cy="4428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285" y="0"/>
            <a:ext cx="3513715" cy="30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模拟信号和数字信号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3919740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模拟信号，时间连续，大小无限细分的信号，有别于数字信号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时间上是离散的，大小上是被量化的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模拟电子技术：研究模拟信号处理的电子技术。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数字电子技术：研究数字信号及其处理的电子技术，包括传统数字电路、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FPGA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和处理器等。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820" y="1554348"/>
            <a:ext cx="6283871" cy="475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3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“两部件串联求解”在放大电路分析中的应用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8" y="1431717"/>
            <a:ext cx="10623343" cy="509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47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环节串联</a:t>
            </a:r>
            <a:r>
              <a:rPr lang="en-US" altLang="zh-CN" dirty="0" smtClean="0"/>
              <a:t>R1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06" y="-1"/>
            <a:ext cx="6903094" cy="6176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51" y="2022231"/>
            <a:ext cx="6575949" cy="35330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69113" y="555525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1.09V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328998" y="271914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109</a:t>
            </a:r>
            <a:r>
              <a:rPr lang="el-G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28998" y="4078723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40</a:t>
            </a:r>
            <a:r>
              <a:rPr lang="el-G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A~</a:t>
            </a:r>
            <a:endParaRPr lang="zh-CN" altLang="en-US" dirty="0"/>
          </a:p>
        </p:txBody>
      </p:sp>
      <p:sp>
        <p:nvSpPr>
          <p:cNvPr id="14" name="任意多边形 13"/>
          <p:cNvSpPr/>
          <p:nvPr/>
        </p:nvSpPr>
        <p:spPr>
          <a:xfrm>
            <a:off x="6256748" y="2663981"/>
            <a:ext cx="4512365" cy="3568148"/>
          </a:xfrm>
          <a:custGeom>
            <a:avLst/>
            <a:gdLst>
              <a:gd name="connsiteX0" fmla="*/ 0 w 4512365"/>
              <a:gd name="connsiteY0" fmla="*/ 0 h 3568148"/>
              <a:gd name="connsiteX1" fmla="*/ 4492487 w 4512365"/>
              <a:gd name="connsiteY1" fmla="*/ 2584174 h 3568148"/>
              <a:gd name="connsiteX2" fmla="*/ 4512365 w 4512365"/>
              <a:gd name="connsiteY2" fmla="*/ 3568148 h 356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365" h="3568148">
                <a:moveTo>
                  <a:pt x="0" y="0"/>
                </a:moveTo>
                <a:lnTo>
                  <a:pt x="4492487" y="2584174"/>
                </a:lnTo>
                <a:lnTo>
                  <a:pt x="4512365" y="3568148"/>
                </a:lnTo>
              </a:path>
            </a:pathLst>
          </a:custGeom>
          <a:noFill/>
          <a:ln w="82550">
            <a:solidFill>
              <a:srgbClr val="00B05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147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6" y="1835211"/>
            <a:ext cx="4716010" cy="43961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245" y="388652"/>
            <a:ext cx="7146755" cy="5145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环节串联</a:t>
            </a:r>
            <a:r>
              <a:rPr lang="en-US" altLang="zh-CN" dirty="0" smtClean="0"/>
              <a:t>RC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863506" y="5250667"/>
            <a:ext cx="116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20V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787939" y="6433974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109</a:t>
            </a:r>
            <a:r>
              <a:rPr lang="el-G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522680" y="2961594"/>
            <a:ext cx="7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615248" y="4033288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20</a:t>
            </a:r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615248" y="3377297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40</a:t>
            </a:r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545674" y="2762871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60</a:t>
            </a:r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615248" y="2019508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80</a:t>
            </a:r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545674" y="1328437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100</a:t>
            </a:r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603525" y="592751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120</a:t>
            </a:r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534206" y="2214739"/>
            <a:ext cx="176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20V/RC=8m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79716" y="1613345"/>
            <a:ext cx="92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/>
          </a:p>
        </p:txBody>
      </p:sp>
      <p:cxnSp>
        <p:nvCxnSpPr>
          <p:cNvPr id="20" name="直接连接符 19"/>
          <p:cNvCxnSpPr>
            <a:endCxn id="17" idx="3"/>
          </p:cNvCxnSpPr>
          <p:nvPr/>
        </p:nvCxnSpPr>
        <p:spPr>
          <a:xfrm>
            <a:off x="5088131" y="2399405"/>
            <a:ext cx="210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128738" y="5064369"/>
            <a:ext cx="0" cy="2110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5188226" y="4883979"/>
            <a:ext cx="4940514" cy="1803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713834" y="3693441"/>
            <a:ext cx="164074" cy="189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257800" y="3774608"/>
            <a:ext cx="6122504" cy="1284410"/>
          </a:xfrm>
          <a:custGeom>
            <a:avLst/>
            <a:gdLst>
              <a:gd name="connsiteX0" fmla="*/ 0 w 6122504"/>
              <a:gd name="connsiteY0" fmla="*/ 1292087 h 1292087"/>
              <a:gd name="connsiteX1" fmla="*/ 815009 w 6122504"/>
              <a:gd name="connsiteY1" fmla="*/ 0 h 1292087"/>
              <a:gd name="connsiteX2" fmla="*/ 6122504 w 6122504"/>
              <a:gd name="connsiteY2" fmla="*/ 0 h 129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2504" h="1292087">
                <a:moveTo>
                  <a:pt x="0" y="1292087"/>
                </a:moveTo>
                <a:lnTo>
                  <a:pt x="815009" y="0"/>
                </a:lnTo>
                <a:lnTo>
                  <a:pt x="6122504" y="0"/>
                </a:lnTo>
              </a:path>
            </a:pathLst>
          </a:custGeom>
          <a:noFill/>
          <a:ln w="984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138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两部件串联法总结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6776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重温方法：</a:t>
            </a:r>
            <a:endParaRPr lang="en-US" altLang="zh-CN" sz="3200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已知两个部件</a:t>
            </a:r>
            <a:r>
              <a:rPr lang="en-US" altLang="zh-CN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A/B</a:t>
            </a:r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的伏安特性，</a:t>
            </a:r>
            <a:r>
              <a:rPr lang="en-US" altLang="zh-CN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部件接地。</a:t>
            </a:r>
            <a:endParaRPr lang="en-US" altLang="zh-CN" sz="3000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伏安特性图中，以施加电压</a:t>
            </a:r>
            <a:r>
              <a:rPr lang="en-US" altLang="zh-CN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为轴，镜像画出</a:t>
            </a:r>
            <a:r>
              <a:rPr lang="en-US" altLang="zh-CN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的伏安特性曲线，两线相交处即为结论。</a:t>
            </a:r>
            <a:endParaRPr lang="en-US" altLang="zh-CN" sz="3000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举例已经展示其作用，后面还有好多地方要用。</a:t>
            </a:r>
            <a:r>
              <a:rPr lang="zh-CN" altLang="en-US" sz="5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重要</a:t>
            </a:r>
            <a:r>
              <a:rPr lang="zh-CN" altLang="en-US" sz="4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90073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静态工作点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3751384" cy="4351338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静态时，</a:t>
            </a:r>
            <a:r>
              <a:rPr lang="en-US" altLang="zh-CN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IBQ/ICQ/IEQ</a:t>
            </a:r>
          </a:p>
          <a:p>
            <a:r>
              <a:rPr lang="en-US" altLang="zh-CN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UBEQ/UCEQ</a:t>
            </a:r>
          </a:p>
          <a:p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均</a:t>
            </a:r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为确定量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17" y="121537"/>
            <a:ext cx="7689606" cy="65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30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597790" y="4651131"/>
            <a:ext cx="5406342" cy="1782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静态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时，（</a:t>
            </a:r>
            <a:r>
              <a:rPr lang="en-US" altLang="zh-CN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UCEQ,ICQ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，称为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点，为</a:t>
            </a:r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出</a:t>
            </a:r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伏安特性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中的静态工作点</a:t>
            </a:r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3200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一般以此点表述。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946" y="118370"/>
            <a:ext cx="4536855" cy="43481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2" y="1986273"/>
            <a:ext cx="6149121" cy="4599898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515249" y="356014"/>
            <a:ext cx="5595405" cy="1791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静态时，（</a:t>
            </a:r>
            <a:r>
              <a:rPr lang="en-US" altLang="zh-CN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UBEQ,IBQ)</a:t>
            </a:r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，称为</a:t>
            </a:r>
            <a:r>
              <a:rPr lang="en-US" altLang="zh-CN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点，为输入伏安特性中的静态工作点。</a:t>
            </a:r>
          </a:p>
        </p:txBody>
      </p:sp>
    </p:spTree>
    <p:extLst>
      <p:ext uri="{BB962C8B-B14F-4D97-AF65-F5344CB8AC3E}">
        <p14:creationId xmlns:p14="http://schemas.microsoft.com/office/powerpoint/2010/main" val="1433777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3198462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构建最简单的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单晶体管放大电路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比较有趣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实用的偏置电路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信号如何耦合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实用单管放大，第一次相见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2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理论电路存在两个严重问题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1978269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）双电源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）输入信号耦合方式</a:t>
            </a:r>
            <a:endParaRPr lang="zh-CN" altLang="en-US" sz="2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31" y="1596202"/>
            <a:ext cx="9769222" cy="50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改为单电源实现偏置电路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1978269" cy="4351338"/>
          </a:xfrm>
        </p:spPr>
        <p:txBody>
          <a:bodyPr>
            <a:normAutofit/>
          </a:bodyPr>
          <a:lstStyle/>
          <a:p>
            <a:r>
              <a:rPr lang="zh-CN" altLang="en-US" sz="2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简单，不多讲</a:t>
            </a:r>
            <a:endParaRPr lang="en-US" altLang="zh-CN" sz="22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问题是，信号怎么进去？</a:t>
            </a:r>
            <a:endParaRPr lang="zh-CN" altLang="en-US" sz="2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96" y="1398746"/>
            <a:ext cx="6525358" cy="539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耦合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——Coupling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11421208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两个系统之间，能量或者信号的传递，就叫耦合。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信号源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；放大器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；负载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将信号通过一定的方法，接入到放大器中，使得放大器由原来的静态，变成开始动作，叫输入耦合（系统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和系统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的传递）。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将放大器的输出信号，传递给负载，叫输出耦合（系统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和系统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的传递）。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输入耦合方法很多，直接耦合，阻容耦合，光电耦合，变压器耦合等。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2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60062"/>
            <a:ext cx="9997221" cy="349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一个完整的电子系统中的模电和数电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483" y="3936392"/>
            <a:ext cx="3175000" cy="2540000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02" y="3207630"/>
            <a:ext cx="2337703" cy="1556910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10075984" y="2426677"/>
            <a:ext cx="990333" cy="1767254"/>
          </a:xfrm>
          <a:custGeom>
            <a:avLst/>
            <a:gdLst>
              <a:gd name="connsiteX0" fmla="*/ 0 w 650630"/>
              <a:gd name="connsiteY0" fmla="*/ 0 h 1767254"/>
              <a:gd name="connsiteX1" fmla="*/ 650630 w 650630"/>
              <a:gd name="connsiteY1" fmla="*/ 0 h 1767254"/>
              <a:gd name="connsiteX2" fmla="*/ 650630 w 650630"/>
              <a:gd name="connsiteY2" fmla="*/ 1767254 h 1767254"/>
              <a:gd name="connsiteX3" fmla="*/ 518746 w 650630"/>
              <a:gd name="connsiteY3" fmla="*/ 1767254 h 176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630" h="1767254">
                <a:moveTo>
                  <a:pt x="0" y="0"/>
                </a:moveTo>
                <a:lnTo>
                  <a:pt x="650630" y="0"/>
                </a:lnTo>
                <a:lnTo>
                  <a:pt x="650630" y="1767254"/>
                </a:lnTo>
                <a:lnTo>
                  <a:pt x="518746" y="1767254"/>
                </a:lnTo>
              </a:path>
            </a:pathLst>
          </a:custGeom>
          <a:noFill/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8461483" y="4442604"/>
            <a:ext cx="132087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9" y="4601772"/>
            <a:ext cx="2384474" cy="17883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62567" y="4257938"/>
            <a:ext cx="10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电源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220289" y="4660522"/>
            <a:ext cx="186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处理器或计算机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461483" y="5710831"/>
            <a:ext cx="186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心电图打印机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699729" y="3316859"/>
            <a:ext cx="198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模拟系统</a:t>
            </a:r>
            <a:endParaRPr lang="zh-CN" altLang="en-US" dirty="0"/>
          </a:p>
        </p:txBody>
      </p:sp>
      <p:sp>
        <p:nvSpPr>
          <p:cNvPr id="17" name="任意多边形 16"/>
          <p:cNvSpPr/>
          <p:nvPr/>
        </p:nvSpPr>
        <p:spPr>
          <a:xfrm>
            <a:off x="6754483" y="1733909"/>
            <a:ext cx="4684143" cy="4934310"/>
          </a:xfrm>
          <a:custGeom>
            <a:avLst/>
            <a:gdLst>
              <a:gd name="connsiteX0" fmla="*/ 3148642 w 4684143"/>
              <a:gd name="connsiteY0" fmla="*/ 0 h 4934310"/>
              <a:gd name="connsiteX1" fmla="*/ 3183147 w 4684143"/>
              <a:gd name="connsiteY1" fmla="*/ 914400 h 4934310"/>
              <a:gd name="connsiteX2" fmla="*/ 3899140 w 4684143"/>
              <a:gd name="connsiteY2" fmla="*/ 1207699 h 4934310"/>
              <a:gd name="connsiteX3" fmla="*/ 3933645 w 4684143"/>
              <a:gd name="connsiteY3" fmla="*/ 1423359 h 4934310"/>
              <a:gd name="connsiteX4" fmla="*/ 0 w 4684143"/>
              <a:gd name="connsiteY4" fmla="*/ 2053087 h 4934310"/>
              <a:gd name="connsiteX5" fmla="*/ 51759 w 4684143"/>
              <a:gd name="connsiteY5" fmla="*/ 4934310 h 4934310"/>
              <a:gd name="connsiteX6" fmla="*/ 4244196 w 4684143"/>
              <a:gd name="connsiteY6" fmla="*/ 4934310 h 4934310"/>
              <a:gd name="connsiteX7" fmla="*/ 4684143 w 4684143"/>
              <a:gd name="connsiteY7" fmla="*/ 4356340 h 4934310"/>
              <a:gd name="connsiteX8" fmla="*/ 4684143 w 4684143"/>
              <a:gd name="connsiteY8" fmla="*/ 17253 h 4934310"/>
              <a:gd name="connsiteX9" fmla="*/ 3148642 w 4684143"/>
              <a:gd name="connsiteY9" fmla="*/ 0 h 49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4143" h="4934310">
                <a:moveTo>
                  <a:pt x="3148642" y="0"/>
                </a:moveTo>
                <a:lnTo>
                  <a:pt x="3183147" y="914400"/>
                </a:lnTo>
                <a:lnTo>
                  <a:pt x="3899140" y="1207699"/>
                </a:lnTo>
                <a:lnTo>
                  <a:pt x="3933645" y="1423359"/>
                </a:lnTo>
                <a:lnTo>
                  <a:pt x="0" y="2053087"/>
                </a:lnTo>
                <a:lnTo>
                  <a:pt x="51759" y="4934310"/>
                </a:lnTo>
                <a:lnTo>
                  <a:pt x="4244196" y="4934310"/>
                </a:lnTo>
                <a:lnTo>
                  <a:pt x="4684143" y="4356340"/>
                </a:lnTo>
                <a:lnTo>
                  <a:pt x="4684143" y="17253"/>
                </a:lnTo>
                <a:lnTo>
                  <a:pt x="3148642" y="0"/>
                </a:lnTo>
                <a:close/>
              </a:path>
            </a:pathLst>
          </a:custGeom>
          <a:solidFill>
            <a:schemeClr val="accent1">
              <a:alpha val="26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87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直接耦合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——direct coupling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2769577" cy="4351338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肯定耦合了。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但此电路比较麻烦：静态和放大倍数互相影响。不适合初学者。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874" y="1438493"/>
            <a:ext cx="7628426" cy="504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5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阻容耦合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resistance 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capacitance coupling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3727939" cy="4351338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静态和动态独立。容易学懂。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对低频信号衰减严重。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瞬态、稳态需要解释一下。解释懂了，就无需多考虑了。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53" y="1513024"/>
            <a:ext cx="7913610" cy="53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）稳定后的静态，左图右图完全一致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5046409"/>
            <a:ext cx="11500339" cy="113055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图要达到右图状态，需要花费时间，过程极为复杂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——PN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结非线性。最终随着</a:t>
            </a:r>
            <a:r>
              <a:rPr lang="en-US" altLang="zh-CN" sz="28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越来越大，一定会出现</a:t>
            </a:r>
            <a:r>
              <a:rPr lang="en-US" altLang="zh-CN" sz="28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iRB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r>
              <a:rPr lang="en-US" altLang="zh-CN" sz="28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37" y="1513024"/>
            <a:ext cx="5231425" cy="35333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6" y="1513024"/>
            <a:ext cx="5231425" cy="353338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53554" y="2558562"/>
            <a:ext cx="1723292" cy="2039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04382" y="2942972"/>
            <a:ext cx="6410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0.7V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919808" y="2942972"/>
            <a:ext cx="6410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0.7V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120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）输入信号无损失跨越电容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3727939" cy="4351338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至此，第一实现了偏置电路，且互不影响好计算。第二，实现了输入耦合，信号没有衰减，骑在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0.7V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44462" y="1328806"/>
            <a:ext cx="7913610" cy="5344976"/>
            <a:chOff x="4044462" y="1328806"/>
            <a:chExt cx="7913610" cy="53449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4462" y="1328806"/>
              <a:ext cx="7913610" cy="53449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989882" y="3570416"/>
              <a:ext cx="12446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0.7V+ui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979117" y="4514251"/>
              <a:ext cx="9740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=0.7V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038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阻容耦合完整电路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第一次见到可用的单管放大器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2769577" cy="4351338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负载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RL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，图中用一个喇叭表示。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也可以用电阻表示。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负载，吃货。放大器提供美食，它负责吃。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输出阻容耦合，实现了输出信号无直流电平（隔直），交变信号全部通过（通交）的作用。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459523"/>
            <a:ext cx="8715614" cy="50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晶体管的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种工作状态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有点枯燥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放大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饱和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截止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倒置</a:t>
            </a:r>
          </a:p>
        </p:txBody>
      </p:sp>
    </p:spTree>
    <p:extLst>
      <p:ext uri="{BB962C8B-B14F-4D97-AF65-F5344CB8AC3E}">
        <p14:creationId xmlns:p14="http://schemas.microsoft.com/office/powerpoint/2010/main" val="154558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从伏安特性图看晶体管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种工作状态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3847973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标准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输出伏安特性中可以见到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种状态。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拓展图中可见倒置状态。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工作点在哪个区域，就处于什么状态。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207" y="1335944"/>
            <a:ext cx="6937793" cy="510316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3557445" y="5598407"/>
            <a:ext cx="2233246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3826565" y="5605670"/>
            <a:ext cx="1908313" cy="79513"/>
          </a:xfrm>
          <a:custGeom>
            <a:avLst/>
            <a:gdLst>
              <a:gd name="connsiteX0" fmla="*/ 1908313 w 1908313"/>
              <a:gd name="connsiteY0" fmla="*/ 0 h 79513"/>
              <a:gd name="connsiteX1" fmla="*/ 1808922 w 1908313"/>
              <a:gd name="connsiteY1" fmla="*/ 59634 h 79513"/>
              <a:gd name="connsiteX2" fmla="*/ 0 w 1908313"/>
              <a:gd name="connsiteY2" fmla="*/ 79513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8313" h="79513">
                <a:moveTo>
                  <a:pt x="1908313" y="0"/>
                </a:moveTo>
                <a:lnTo>
                  <a:pt x="1808922" y="59634"/>
                </a:lnTo>
                <a:lnTo>
                  <a:pt x="0" y="7951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3826565" y="5605671"/>
            <a:ext cx="1908313" cy="166288"/>
          </a:xfrm>
          <a:custGeom>
            <a:avLst/>
            <a:gdLst>
              <a:gd name="connsiteX0" fmla="*/ 1908313 w 1908313"/>
              <a:gd name="connsiteY0" fmla="*/ 0 h 79513"/>
              <a:gd name="connsiteX1" fmla="*/ 1808922 w 1908313"/>
              <a:gd name="connsiteY1" fmla="*/ 59634 h 79513"/>
              <a:gd name="connsiteX2" fmla="*/ 0 w 1908313"/>
              <a:gd name="connsiteY2" fmla="*/ 79513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8313" h="79513">
                <a:moveTo>
                  <a:pt x="1908313" y="0"/>
                </a:moveTo>
                <a:lnTo>
                  <a:pt x="1808922" y="59634"/>
                </a:lnTo>
                <a:lnTo>
                  <a:pt x="0" y="7951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3826565" y="5605670"/>
            <a:ext cx="1908313" cy="253063"/>
          </a:xfrm>
          <a:custGeom>
            <a:avLst/>
            <a:gdLst>
              <a:gd name="connsiteX0" fmla="*/ 1908313 w 1908313"/>
              <a:gd name="connsiteY0" fmla="*/ 0 h 79513"/>
              <a:gd name="connsiteX1" fmla="*/ 1808922 w 1908313"/>
              <a:gd name="connsiteY1" fmla="*/ 59634 h 79513"/>
              <a:gd name="connsiteX2" fmla="*/ 0 w 1908313"/>
              <a:gd name="connsiteY2" fmla="*/ 79513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8313" h="79513">
                <a:moveTo>
                  <a:pt x="1908313" y="0"/>
                </a:moveTo>
                <a:lnTo>
                  <a:pt x="1808922" y="59634"/>
                </a:lnTo>
                <a:lnTo>
                  <a:pt x="0" y="7951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25957" y="5858733"/>
            <a:ext cx="12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倒置区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677478" y="5598407"/>
            <a:ext cx="2057400" cy="703002"/>
          </a:xfrm>
          <a:prstGeom prst="round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从电压关系看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种工作状态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25" y="1425506"/>
            <a:ext cx="9159537" cy="7084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58" y="2059282"/>
            <a:ext cx="9006965" cy="6167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57" y="2679515"/>
            <a:ext cx="10114796" cy="6167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57" y="3256580"/>
            <a:ext cx="10228382" cy="63897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79331" y="3949447"/>
            <a:ext cx="842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倒置状态，就是将放大状态下的晶体管，</a:t>
            </a:r>
            <a:r>
              <a:rPr lang="en-US" altLang="zh-CN" sz="28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zh-CN" altLang="en-US" sz="28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8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lang="zh-CN" altLang="en-US" sz="28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互换，就成了倒置。</a:t>
            </a:r>
            <a:endParaRPr lang="zh-CN" altLang="en-US" sz="28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271487"/>
              </p:ext>
            </p:extLst>
          </p:nvPr>
        </p:nvGraphicFramePr>
        <p:xfrm>
          <a:off x="1915117" y="4983998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集电结正偏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集电结反偏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发射结正偏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饱和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放大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发射结反偏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倒置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截止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59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给电路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求静态、状态判断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看家本领一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放大结构定义和判断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静态计算方法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状态判断的流程图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98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晶体管工作状态判断的目的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只有处于放大状态，才能对晶体管电路实施后期的分析，比如放大倍数、频率特性等等。</a:t>
            </a:r>
            <a:endParaRPr lang="zh-CN" altLang="en-US" sz="4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12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可穿戴式心电检测的难点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81" y="1825625"/>
            <a:ext cx="11094420" cy="421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为什么求解“晶体管电路静态”？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不同静态值，比如</a:t>
            </a:r>
            <a:r>
              <a:rPr lang="en-US" altLang="zh-CN" sz="4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IBQ</a:t>
            </a:r>
            <a:r>
              <a:rPr lang="zh-CN" altLang="en-US" sz="4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，会直接影响放大倍数。</a:t>
            </a:r>
            <a:endParaRPr lang="en-US" altLang="zh-CN" sz="4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不同静态值，会直接影响输出信号范围。</a:t>
            </a:r>
            <a:endParaRPr lang="zh-CN" altLang="en-US" sz="4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放大结构的定义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4158763"/>
            <a:ext cx="11245362" cy="201820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电路中，如果因电源引起的电流方向，与期望电流方向吻合，则该电路为放大结构。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说白了，就是该电路看着就像个放大电路。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39" y="1798837"/>
            <a:ext cx="9990043" cy="24843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95092" y="2532185"/>
            <a:ext cx="3596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期望电流方向</a:t>
            </a:r>
            <a:endParaRPr lang="zh-CN" altLang="en-US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5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放大结构的判断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732085"/>
            <a:ext cx="11245362" cy="4444878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）将完整电路中的电容拔掉。形成静态电路，也叫直流通路。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工作状态判断，其实就是判断静态时，它处在哪个区域。因此只需要静态电路，也就是直流通路。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）据此判断：“因电源引起的电流方向，与期望电流方向吻合，则该电路为放大结构”，否则不是放大结构。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3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放大结构的判断举例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4" y="1608992"/>
            <a:ext cx="11141391" cy="51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6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放大结构的判断举例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8" y="1475865"/>
            <a:ext cx="11347358" cy="520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8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晶体管的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种工作状态判断流程图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竖排文字占位符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43" y="149470"/>
            <a:ext cx="8427917" cy="655026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410739" y="2549769"/>
            <a:ext cx="3471815" cy="1380393"/>
          </a:xfrm>
          <a:prstGeom prst="round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13738" y="2804746"/>
            <a:ext cx="199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还不会估算，下面讲。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5706208" y="3174023"/>
            <a:ext cx="1538654" cy="87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80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晶体管电路的静态估算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1034116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只要假设</a:t>
            </a:r>
            <a:r>
              <a:rPr lang="en-US" altLang="zh-CN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UBEQ=0.7V</a:t>
            </a:r>
            <a:r>
              <a:rPr lang="zh-CN" altLang="en-US" sz="3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，其余按照电路方法估算即可。</a:t>
            </a:r>
            <a:endParaRPr lang="zh-CN" altLang="en-US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86" y="3181270"/>
            <a:ext cx="11509109" cy="290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3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晶体管电路静态估算举例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357" y="2357615"/>
            <a:ext cx="2075013" cy="4504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372" y="639010"/>
            <a:ext cx="2860507" cy="5978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80" y="1825625"/>
            <a:ext cx="4236739" cy="1818766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20411733">
            <a:off x="5213974" y="2735008"/>
            <a:ext cx="765143" cy="4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77" y="3628308"/>
            <a:ext cx="3369873" cy="5951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27" y="4543091"/>
            <a:ext cx="8302004" cy="510066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7108166" y="2967487"/>
            <a:ext cx="310551" cy="526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6982232" y="4129292"/>
            <a:ext cx="310551" cy="526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55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晶体管电路静态估算举例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357" y="2357615"/>
            <a:ext cx="2075013" cy="4504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931" y="1825625"/>
            <a:ext cx="2009775" cy="4200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80" y="1825625"/>
            <a:ext cx="4236739" cy="1818766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20411733">
            <a:off x="5213974" y="2735008"/>
            <a:ext cx="765143" cy="4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77" y="3628308"/>
            <a:ext cx="3369873" cy="595157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7108166" y="2967487"/>
            <a:ext cx="310551" cy="526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6982232" y="4129292"/>
            <a:ext cx="310551" cy="526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017376" y="3124366"/>
            <a:ext cx="7598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5k</a:t>
            </a:r>
            <a:r>
              <a:rPr lang="el-G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41" y="4767553"/>
            <a:ext cx="8465839" cy="5025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2071" y="5557015"/>
            <a:ext cx="705285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&lt;0.3V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，饱和状态。不可能存在此结果。实际结果是？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8078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晶体管电路静态估算举例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3" y="1377156"/>
            <a:ext cx="11449050" cy="5248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74" y="5065143"/>
            <a:ext cx="5071793" cy="6076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544" y="5672766"/>
            <a:ext cx="4365146" cy="622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326" y="5857177"/>
            <a:ext cx="1357402" cy="3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9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2017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20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日，联想发布</a:t>
            </a:r>
            <a:r>
              <a:rPr lang="en-US" altLang="zh-CN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SmartVest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9023" y="1768832"/>
            <a:ext cx="4167753" cy="4351338"/>
          </a:xfrm>
        </p:spPr>
        <p:txBody>
          <a:bodyPr/>
          <a:lstStyle/>
          <a:p>
            <a:r>
              <a:rPr lang="zh-CN" altLang="en-US" b="1" dirty="0"/>
              <a:t>这款</a:t>
            </a:r>
            <a:r>
              <a:rPr lang="en-US" altLang="zh-CN" b="1" dirty="0" err="1"/>
              <a:t>SmartVest</a:t>
            </a:r>
            <a:r>
              <a:rPr lang="zh-CN" altLang="en-US" b="1" dirty="0"/>
              <a:t>智能心电衣是首款</a:t>
            </a:r>
            <a:r>
              <a:rPr lang="en-US" altLang="zh-CN" b="1" dirty="0"/>
              <a:t>12</a:t>
            </a:r>
            <a:r>
              <a:rPr lang="zh-CN" altLang="en-US" b="1" dirty="0"/>
              <a:t>导联的医疗可穿戴设备，可以</a:t>
            </a:r>
            <a:r>
              <a:rPr lang="en-US" altLang="zh-CN" b="1" dirty="0"/>
              <a:t>360</a:t>
            </a:r>
            <a:r>
              <a:rPr lang="zh-CN" altLang="en-US" b="1" dirty="0"/>
              <a:t>度扫描心脏，提供心率数据。</a:t>
            </a:r>
            <a:endParaRPr lang="zh-CN" altLang="en-US" dirty="0"/>
          </a:p>
          <a:p>
            <a:r>
              <a:rPr lang="zh-CN" altLang="en-US" dirty="0"/>
              <a:t>　　</a:t>
            </a:r>
            <a:r>
              <a:rPr lang="zh-CN" altLang="en-US" b="1" dirty="0"/>
              <a:t>它可以做你的运动教练，也可以成为健康预警机</a:t>
            </a:r>
            <a:r>
              <a:rPr lang="zh-CN" altLang="en-US" dirty="0"/>
              <a:t>，将在心血管疾病监测上，发挥巨大作用。</a:t>
            </a:r>
          </a:p>
          <a:p>
            <a:r>
              <a:rPr lang="zh-CN" altLang="en-US" dirty="0"/>
              <a:t>　　杨元庆表示，联想计划和国内外高校一起成立实验室优化监测准确性。</a:t>
            </a:r>
          </a:p>
          <a:p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64" y="1632914"/>
            <a:ext cx="6382109" cy="40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7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晶体管电路静态估算举例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379" y="229694"/>
            <a:ext cx="2646422" cy="60335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02" y="1739361"/>
            <a:ext cx="7924800" cy="68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966" y="2402161"/>
            <a:ext cx="3329797" cy="6826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966" y="3128182"/>
            <a:ext cx="7258578" cy="20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971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61" y="2040539"/>
            <a:ext cx="11281906" cy="39625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现场演练：晶体管电路的静态估算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643" y="5788324"/>
            <a:ext cx="1059611" cy="5784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饱和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004096" y="5787398"/>
            <a:ext cx="1059611" cy="578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截止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764549" y="5820978"/>
            <a:ext cx="1059611" cy="578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倒置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9870058" y="5787398"/>
            <a:ext cx="1059611" cy="578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放大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865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现场演练：晶体管电路的静态估算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09" y="1338824"/>
            <a:ext cx="6984678" cy="53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903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动态求解方法，以硅稳压管为例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硅稳压管简介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静态求解硅稳压电路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状态判断的流程图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82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硅稳压管简介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14" y="1343820"/>
            <a:ext cx="10478813" cy="4330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461" y="4989583"/>
            <a:ext cx="4184539" cy="16397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19500" y="4620251"/>
            <a:ext cx="305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硅稳压管的折线化方程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7559040" y="1666240"/>
            <a:ext cx="1971040" cy="2335054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8128000" y="3698240"/>
            <a:ext cx="751840" cy="1452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8503920" y="2833767"/>
            <a:ext cx="426720" cy="300011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34" y="4538970"/>
            <a:ext cx="3271755" cy="191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108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硅稳压管电路静态求解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074" y="1447480"/>
            <a:ext cx="7168646" cy="41918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" y="1372549"/>
            <a:ext cx="3323504" cy="6532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367" y="1372549"/>
            <a:ext cx="4812030" cy="6921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34" y="2478909"/>
            <a:ext cx="3941763" cy="6186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740" y="3234502"/>
            <a:ext cx="2370700" cy="103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395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其实，这还是一个两部件串联问题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81" y="1418337"/>
            <a:ext cx="7025639" cy="48642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07100" y="6097944"/>
            <a:ext cx="8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8V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16516" y="6097944"/>
            <a:ext cx="8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10V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3801753" y="3738623"/>
            <a:ext cx="3339827" cy="18635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58410" y="3481141"/>
            <a:ext cx="234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10V/200ohm=50mA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54" y="2419109"/>
            <a:ext cx="2370700" cy="1032636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H="1">
            <a:off x="6551271" y="3241823"/>
            <a:ext cx="949124" cy="91348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503284"/>
            <a:ext cx="3941763" cy="618627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V="1">
            <a:off x="3594619" y="4076991"/>
            <a:ext cx="795681" cy="48325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43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57" y="999287"/>
            <a:ext cx="4559343" cy="1271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78" y="1747520"/>
            <a:ext cx="4521957" cy="9979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03" y="800755"/>
            <a:ext cx="4313238" cy="834052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201920" y="1554480"/>
            <a:ext cx="822960" cy="416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519" y="3472009"/>
            <a:ext cx="3170281" cy="22709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800" y="3695183"/>
            <a:ext cx="4054158" cy="1646359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 rot="7014440">
            <a:off x="6335027" y="2502723"/>
            <a:ext cx="792480" cy="538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60294" y="5551938"/>
            <a:ext cx="383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此为静态结论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237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硅稳压管电路变化量求解笨办法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7920" y="1416938"/>
            <a:ext cx="1685841" cy="5462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60" y="2171220"/>
            <a:ext cx="5394960" cy="3154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79" y="1345834"/>
            <a:ext cx="7121441" cy="728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60" y="2171220"/>
            <a:ext cx="6567400" cy="3916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0870" y="524967"/>
            <a:ext cx="3351530" cy="570946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4521200" y="995680"/>
            <a:ext cx="3709670" cy="4212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608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8480" y="1696720"/>
            <a:ext cx="909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这仅仅是一个简单电路，当电路更为复杂时，这种笨方法将让人难以接受。</a:t>
            </a:r>
            <a:endParaRPr lang="zh-CN" altLang="en-US" sz="6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937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Apple Watch S4 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最新发布心电波形功能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69" y="1577838"/>
            <a:ext cx="8616731" cy="4846911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988820"/>
            <a:ext cx="4167188" cy="4167188"/>
          </a:xfrm>
        </p:spPr>
      </p:pic>
    </p:spTree>
    <p:extLst>
      <p:ext uri="{BB962C8B-B14F-4D97-AF65-F5344CB8AC3E}">
        <p14:creationId xmlns:p14="http://schemas.microsoft.com/office/powerpoint/2010/main" val="82684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动态求解，目的是什么？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输入信号是一个变化量，有变化量大小。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求解输出信号的变化量大小。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两者的比值，就是放大倍数。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这就是我们的目的。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在这种情况下，“动、静分离”的动态求解法应运而生，极大简化求解过程。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590" y="1447480"/>
            <a:ext cx="5100130" cy="29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052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电流变化量，与电压静态无关，与电阻静、动态无关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81" y="1418337"/>
            <a:ext cx="7025639" cy="486427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830320" y="3911600"/>
            <a:ext cx="4023360" cy="1696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830320" y="3705937"/>
            <a:ext cx="4511040" cy="19023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3830320" y="1981200"/>
            <a:ext cx="680720" cy="363454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830320" y="3201498"/>
            <a:ext cx="5689600" cy="23994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830320" y="2995835"/>
            <a:ext cx="6177280" cy="26050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258560" y="4632960"/>
            <a:ext cx="457200" cy="528320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89867" y="3911600"/>
            <a:ext cx="457200" cy="528320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033520" y="2965730"/>
            <a:ext cx="457200" cy="528320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2080" y="3698517"/>
            <a:ext cx="457200" cy="528320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423920" y="2458720"/>
            <a:ext cx="975360" cy="1727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08480" y="2244587"/>
            <a:ext cx="181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动态等效模型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6537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动态求解法的核心思路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）将电路中所有部件，用动态等效模型代替。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）电路中：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电压不变的节点，接地。</a:t>
            </a:r>
            <a:endParaRPr lang="en-US" altLang="zh-CN" sz="22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电流不变的支路，开路。</a:t>
            </a:r>
            <a:endParaRPr lang="en-US" altLang="zh-CN" sz="22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）保留输入输出位置不变，直接求解动态输出。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090" y="1447480"/>
            <a:ext cx="5030630" cy="29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48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5" y="380746"/>
            <a:ext cx="4769485" cy="34997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30" y="639475"/>
            <a:ext cx="5100130" cy="2982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81" y="4687094"/>
            <a:ext cx="10632364" cy="124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50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晶体管的动态等效模型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微变等效模型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3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晶体管动态模型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微变下成立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6" y="1713842"/>
            <a:ext cx="7926327" cy="28532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063" y="234083"/>
            <a:ext cx="3869937" cy="46732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40" y="4907334"/>
            <a:ext cx="3390900" cy="1228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515" y="4942073"/>
            <a:ext cx="6572250" cy="600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588" y="5637120"/>
            <a:ext cx="34194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13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晶体管放大电路的动态分析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分析目标及其详解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分析步骤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举例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21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动态分析的目标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——3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大指标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）电路的电压放大倍数，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Au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）电路的（动态）输入电阻。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）电路的输出电阻。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2662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详解电压放大倍数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输出电压信号的幅度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输入电压信号的幅度。属于变化量大小。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一般以指定频率正弦波输入，可以是峰值比、峰峰值比，也可以是有效值比。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6" y="1669732"/>
            <a:ext cx="1819275" cy="1019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17" y="3373120"/>
            <a:ext cx="4038600" cy="106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34" y="4860956"/>
            <a:ext cx="10866120" cy="12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55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详解输入电阻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82" y="1825624"/>
            <a:ext cx="11181759" cy="39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11296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7598</Words>
  <Application>Microsoft Office PowerPoint</Application>
  <PresentationFormat>宽屏</PresentationFormat>
  <Paragraphs>633</Paragraphs>
  <Slides>177</Slides>
  <Notes>63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177</vt:i4>
      </vt:variant>
    </vt:vector>
  </HeadingPairs>
  <TitlesOfParts>
    <vt:vector size="187" baseType="lpstr">
      <vt:lpstr>Microsoft YaHei UI</vt:lpstr>
      <vt:lpstr>华文中宋</vt:lpstr>
      <vt:lpstr>宋体</vt:lpstr>
      <vt:lpstr>Arial</vt:lpstr>
      <vt:lpstr>Calibri</vt:lpstr>
      <vt:lpstr>Cambria Math</vt:lpstr>
      <vt:lpstr>Segoe UI</vt:lpstr>
      <vt:lpstr>Segoe UI Light</vt:lpstr>
      <vt:lpstr>Times New Roman</vt:lpstr>
      <vt:lpstr>WelcomeDoc</vt:lpstr>
      <vt:lpstr>新模电授课——Part1</vt:lpstr>
      <vt:lpstr>教师个人信息</vt:lpstr>
      <vt:lpstr>概述</vt:lpstr>
      <vt:lpstr>本课程介绍——地位（第二层）</vt:lpstr>
      <vt:lpstr>模拟信号和数字信号</vt:lpstr>
      <vt:lpstr>一个完整的电子系统中的模电和数电</vt:lpstr>
      <vt:lpstr>可穿戴式心电检测的难点</vt:lpstr>
      <vt:lpstr>2017年7月20日，联想发布SmartVest</vt:lpstr>
      <vt:lpstr>Apple Watch S4 最新发布心电波形功能</vt:lpstr>
      <vt:lpstr>模拟电子和数字电子的关系</vt:lpstr>
      <vt:lpstr>“模拟电子技术基础”的主要内容</vt:lpstr>
      <vt:lpstr>模拟电子技术基础主要讲授内容-64学时</vt:lpstr>
      <vt:lpstr>为谁学？没有人求着你学</vt:lpstr>
      <vt:lpstr>模拟电子技术学习方法</vt:lpstr>
      <vt:lpstr>模拟电子技术的基本要求（华成英）——前4条</vt:lpstr>
      <vt:lpstr>教学要求</vt:lpstr>
      <vt:lpstr>成绩分配</vt:lpstr>
      <vt:lpstr>晶体管——双极型晶体管的工作原理及放大电路</vt:lpstr>
      <vt:lpstr>电压信号如何放大？ 晶体管的引入</vt:lpstr>
      <vt:lpstr>信号放大的基本原理</vt:lpstr>
      <vt:lpstr>信号放大的基本原理</vt:lpstr>
      <vt:lpstr>信号放大的基本原理——简化模型实现——偏置</vt:lpstr>
      <vt:lpstr>信号放大的基本原理——简化模型实现——观察</vt:lpstr>
      <vt:lpstr>视频演示集电极电流</vt:lpstr>
      <vt:lpstr>PowerPoint 演示文稿</vt:lpstr>
      <vt:lpstr>PowerPoint 演示文稿</vt:lpstr>
      <vt:lpstr>信号放大的基本原理——真晶体管实现</vt:lpstr>
      <vt:lpstr>PowerPoint 演示文稿</vt:lpstr>
      <vt:lpstr>PowerPoint 演示文稿</vt:lpstr>
      <vt:lpstr>PowerPoint 演示文稿</vt:lpstr>
      <vt:lpstr>初步认识晶体管</vt:lpstr>
      <vt:lpstr>见见晶体管</vt:lpstr>
      <vt:lpstr>双极型晶体管（Bipolar Junction Transistor-BJT）</vt:lpstr>
      <vt:lpstr>正常工作时晶体管的基本电流关系</vt:lpstr>
      <vt:lpstr>洗澡器——像不像NPN晶体管？</vt:lpstr>
      <vt:lpstr>准确认识晶体管——伏安特性</vt:lpstr>
      <vt:lpstr>BJT的输入伏安特性</vt:lpstr>
      <vt:lpstr>BJT的输出伏安特性</vt:lpstr>
      <vt:lpstr>简化的输出伏安特性</vt:lpstr>
      <vt:lpstr>用TINA-TI获得晶体管的伏安特性曲线</vt:lpstr>
      <vt:lpstr>演示输出伏安特性多线过程</vt:lpstr>
      <vt:lpstr>前期铺垫和储备  枯燥中，耐心</vt:lpstr>
      <vt:lpstr>初识静态和动态</vt:lpstr>
      <vt:lpstr>静态电阻和动态电阻</vt:lpstr>
      <vt:lpstr>静态β和动态β——加深对静态和动态的理解</vt:lpstr>
      <vt:lpstr>双部件串联的图解法——问题的来源</vt:lpstr>
      <vt:lpstr>双部件串联的图解法，一般性问题和解法</vt:lpstr>
      <vt:lpstr>电阻、二极管串联的解法</vt:lpstr>
      <vt:lpstr>电阻、二极管串联的解法</vt:lpstr>
      <vt:lpstr>“两部件串联求解”在放大电路分析中的应用</vt:lpstr>
      <vt:lpstr>b、e环节串联R1</vt:lpstr>
      <vt:lpstr>c、e环节串联RC</vt:lpstr>
      <vt:lpstr>两部件串联法总结</vt:lpstr>
      <vt:lpstr>静态工作点</vt:lpstr>
      <vt:lpstr>PowerPoint 演示文稿</vt:lpstr>
      <vt:lpstr>构建最简单的 单晶体管放大电路 比较有趣</vt:lpstr>
      <vt:lpstr>理论电路存在两个严重问题</vt:lpstr>
      <vt:lpstr>改为单电源实现偏置电路</vt:lpstr>
      <vt:lpstr>耦合——Coupling</vt:lpstr>
      <vt:lpstr>直接耦合——direct coupling</vt:lpstr>
      <vt:lpstr>阻容耦合——resistance capacitance coupling</vt:lpstr>
      <vt:lpstr>（1）稳定后的静态，左图右图完全一致</vt:lpstr>
      <vt:lpstr>（2）输入信号无损失跨越电容</vt:lpstr>
      <vt:lpstr>阻容耦合完整电路——第一次见到可用的单管放大器</vt:lpstr>
      <vt:lpstr>晶体管的4种工作状态 有点枯燥</vt:lpstr>
      <vt:lpstr>从伏安特性图看晶体管4种工作状态</vt:lpstr>
      <vt:lpstr>从电压关系看4种工作状态</vt:lpstr>
      <vt:lpstr>给电路 求静态、状态判断 看家本领一</vt:lpstr>
      <vt:lpstr>晶体管工作状态判断的目的</vt:lpstr>
      <vt:lpstr>为什么求解“晶体管电路静态”？</vt:lpstr>
      <vt:lpstr>放大结构的定义</vt:lpstr>
      <vt:lpstr>放大结构的判断</vt:lpstr>
      <vt:lpstr>放大结构的判断举例1</vt:lpstr>
      <vt:lpstr>放大结构的判断举例2</vt:lpstr>
      <vt:lpstr>晶体管的4种工作状态判断流程图</vt:lpstr>
      <vt:lpstr>晶体管电路的静态估算</vt:lpstr>
      <vt:lpstr>晶体管电路静态估算举例1</vt:lpstr>
      <vt:lpstr>晶体管电路静态估算举例2</vt:lpstr>
      <vt:lpstr>晶体管电路静态估算举例3</vt:lpstr>
      <vt:lpstr>晶体管电路静态估算举例4</vt:lpstr>
      <vt:lpstr>现场演练：晶体管电路的静态估算1</vt:lpstr>
      <vt:lpstr>现场演练：晶体管电路的静态估算2</vt:lpstr>
      <vt:lpstr>动态求解方法，以硅稳压管为例</vt:lpstr>
      <vt:lpstr>硅稳压管简介</vt:lpstr>
      <vt:lpstr>硅稳压管电路静态求解</vt:lpstr>
      <vt:lpstr>其实，这还是一个两部件串联问题</vt:lpstr>
      <vt:lpstr>PowerPoint 演示文稿</vt:lpstr>
      <vt:lpstr>硅稳压管电路变化量求解笨办法</vt:lpstr>
      <vt:lpstr>PowerPoint 演示文稿</vt:lpstr>
      <vt:lpstr>动态求解，目的是什么？</vt:lpstr>
      <vt:lpstr>电流变化量，与电压静态无关，与电阻静、动态无关</vt:lpstr>
      <vt:lpstr>动态求解法的核心思路</vt:lpstr>
      <vt:lpstr>PowerPoint 演示文稿</vt:lpstr>
      <vt:lpstr>晶体管的动态等效模型——微变等效模型</vt:lpstr>
      <vt:lpstr>晶体管动态模型——微变下成立</vt:lpstr>
      <vt:lpstr>晶体管放大电路的动态分析</vt:lpstr>
      <vt:lpstr>动态分析的目标——3大指标</vt:lpstr>
      <vt:lpstr>详解电压放大倍数</vt:lpstr>
      <vt:lpstr>详解输入电阻</vt:lpstr>
      <vt:lpstr>详解输出电阻</vt:lpstr>
      <vt:lpstr>PowerPoint 演示文稿</vt:lpstr>
      <vt:lpstr>动态求解步骤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静态动态综合分析（β=100，rbb’=41Ω）</vt:lpstr>
      <vt:lpstr>静态分析</vt:lpstr>
      <vt:lpstr>动态分析——第一步，画出动态等效图</vt:lpstr>
      <vt:lpstr>PowerPoint 演示文稿</vt:lpstr>
      <vt:lpstr>PowerPoint 演示文稿</vt:lpstr>
      <vt:lpstr>PowerPoint 演示文稿</vt:lpstr>
      <vt:lpstr>PowerPoint 演示文稿</vt:lpstr>
      <vt:lpstr>实验测量方法</vt:lpstr>
      <vt:lpstr>电压放大倍数的实测方法</vt:lpstr>
      <vt:lpstr>输入电阻的实测方法</vt:lpstr>
      <vt:lpstr>输入电阻的实测方法</vt:lpstr>
      <vt:lpstr>用TINA现场演示一个完整电路——估算，实测</vt:lpstr>
      <vt:lpstr>共射级综合分析</vt:lpstr>
      <vt:lpstr>怎么区分“共*极电路”？</vt:lpstr>
      <vt:lpstr>PowerPoint 演示文稿</vt:lpstr>
      <vt:lpstr>PowerPoint 演示文稿</vt:lpstr>
      <vt:lpstr>PowerPoint 演示文稿</vt:lpstr>
      <vt:lpstr>4电阻电路的好处</vt:lpstr>
      <vt:lpstr>举例（β=100，rbb’=132Ω）</vt:lpstr>
      <vt:lpstr>4电阻电路的静态估算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共基、共集电极，以及PNP管</vt:lpstr>
      <vt:lpstr>共基极放大电路</vt:lpstr>
      <vt:lpstr>PowerPoint 演示文稿</vt:lpstr>
      <vt:lpstr>PowerPoint 演示文稿</vt:lpstr>
      <vt:lpstr>PowerPoint 演示文稿</vt:lpstr>
      <vt:lpstr>共集电极放大电路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PNP管——动态完全相同，区别在于静态</vt:lpstr>
      <vt:lpstr>PowerPoint 演示文稿</vt:lpstr>
      <vt:lpstr>举例，bita=567,rbb’=1813ohm</vt:lpstr>
      <vt:lpstr>大信号失真</vt:lpstr>
      <vt:lpstr>输入级失真</vt:lpstr>
      <vt:lpstr>输出级失真</vt:lpstr>
      <vt:lpstr>饱和失真电压裕度Uops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多级放大电路</vt:lpstr>
      <vt:lpstr>基本概念</vt:lpstr>
      <vt:lpstr>阻容耦合多级电路</vt:lpstr>
      <vt:lpstr>阻容耦合多级电路的静态求解方法</vt:lpstr>
      <vt:lpstr>阻容耦合多级电路的动态求解方法</vt:lpstr>
      <vt:lpstr>举例（</vt:lpstr>
      <vt:lpstr>举例：静态求解</vt:lpstr>
      <vt:lpstr>举例：动态求解</vt:lpstr>
      <vt:lpstr>举例：动态求解</vt:lpstr>
      <vt:lpstr>举例：动态求解</vt:lpstr>
      <vt:lpstr>多级放大电路动态求解的方框图法：三大参数独立时</vt:lpstr>
      <vt:lpstr>举例，按照方框图法，求解前述举例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2015-04-06T11:15:50Z</dcterms:created>
  <dcterms:modified xsi:type="dcterms:W3CDTF">2020-03-06T04:53:24Z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